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2" r:id="rId4"/>
    <p:sldId id="273" r:id="rId5"/>
    <p:sldId id="275" r:id="rId6"/>
    <p:sldId id="276" r:id="rId7"/>
    <p:sldId id="274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2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rzyk Anna" initials="WA" lastIdx="1" clrIdx="0">
    <p:extLst>
      <p:ext uri="{19B8F6BF-5375-455C-9EA6-DF929625EA0E}">
        <p15:presenceInfo xmlns:p15="http://schemas.microsoft.com/office/powerpoint/2012/main" userId="S::Anna.Wyrzyk@mfipr.gov.pl::248a6afa-31fc-452d-8ab4-1088b68131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Belica" userId="b8c7c784-314f-463a-b889-067a6fb36211" providerId="ADAL" clId="{B71FC378-970E-4FD2-99AC-364FF4F6B26F}"/>
    <pc:docChg chg="custSel">
      <pc:chgData name="Beata Belica" userId="b8c7c784-314f-463a-b889-067a6fb36211" providerId="ADAL" clId="{B71FC378-970E-4FD2-99AC-364FF4F6B26F}" dt="2024-01-09T07:46:50.618" v="0" actId="1592"/>
      <pc:docMkLst>
        <pc:docMk/>
      </pc:docMkLst>
      <pc:sldChg chg="delCm">
        <pc:chgData name="Beata Belica" userId="b8c7c784-314f-463a-b889-067a6fb36211" providerId="ADAL" clId="{B71FC378-970E-4FD2-99AC-364FF4F6B26F}" dt="2024-01-09T07:46:50.618" v="0" actId="1592"/>
        <pc:sldMkLst>
          <pc:docMk/>
          <pc:sldMk cId="765489598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60.10\server\04%20PROJECTS\P&amp;R_1279_Polska%20Bia&#322;oru&#347;%20Ukraina%20i%20Polska%20Rosja\4.%20Project%20implementation\Realizacja%20robocze\1.%20Desk%20research\PBU%20i%20PL%20RU%20-%20baza%20do%20analiz%20-%20uzupe&#322;niana%20samodzieln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60.10\server\04%20PROJECTS\P&amp;R_1279_Polska%20Bia&#322;oru&#347;%20Ukraina%20i%20Polska%20Rosja\4.%20Project%20implementation\Realizacja%20robocze\2.%20CAWI%20CATI\4.%20Wyniki\PBU%20-%20procenty%20-%20cz.%20polsk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gorecka-ojdana\Desktop\Nowy%20folder\PBU%20-%20procenty%20-%20cz.%20ukrai&#324;sk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60.10\server\04%20PROJECTS\P&amp;R_1279_Polska%20Bia&#322;oru&#347;%20Ukraina%20i%20Polska%20Rosja\4.%20Project%20implementation\Realizacja%20robocze\2.%20CAWI%20CATI\4.%20Wyniki\PBU%20-%20procenty%20-%20cz.%20polska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gorecka-ojdana\Desktop\Nowy%20folder\PBU%20-%20procenty%20-%20cz.%20polska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60.10\server\04%20PROJECTS\P&amp;R_1279_Polska%20Bia&#322;oru&#347;%20Ukraina%20i%20Polska%20Rosja\4.%20Project%20implementation\Realizacja%20robocze\2.%20CAWI%20CATI\4.%20Wyniki\PBU%20-%20procenty%20-%20cz.%20ukrai&#324;ska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051946320732"/>
          <c:y val="0.24103175392409834"/>
          <c:w val="0.43623058254272001"/>
          <c:h val="0.650850330344790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7E-45E2-8512-4277652D3F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7E-45E2-8512-4277652D3F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7E-45E2-8512-4277652D3F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7E-45E2-8512-4277652D3F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7E-45E2-8512-4277652D3F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7E-45E2-8512-4277652D3FC6}"/>
              </c:ext>
            </c:extLst>
          </c:dPt>
          <c:dLbls>
            <c:dLbl>
              <c:idx val="0"/>
              <c:layout>
                <c:manualLayout>
                  <c:x val="0.1437908496732026"/>
                  <c:y val="-0.143973673385438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E-45E2-8512-4277652D3FC6}"/>
                </c:ext>
              </c:extLst>
            </c:dLbl>
            <c:dLbl>
              <c:idx val="1"/>
              <c:layout>
                <c:manualLayout>
                  <c:x val="0.1655773420479302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E-45E2-8512-4277652D3FC6}"/>
                </c:ext>
              </c:extLst>
            </c:dLbl>
            <c:dLbl>
              <c:idx val="2"/>
              <c:layout>
                <c:manualLayout>
                  <c:x val="-0.15686274509803924"/>
                  <c:y val="7.5413910109209337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7E-45E2-8512-4277652D3FC6}"/>
                </c:ext>
              </c:extLst>
            </c:dLbl>
            <c:dLbl>
              <c:idx val="3"/>
              <c:layout>
                <c:manualLayout>
                  <c:x val="-0.10893246187363835"/>
                  <c:y val="-6.99300699300699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7E-45E2-8512-4277652D3FC6}"/>
                </c:ext>
              </c:extLst>
            </c:dLbl>
            <c:dLbl>
              <c:idx val="4"/>
              <c:layout>
                <c:manualLayout>
                  <c:x val="-0.13289760348583879"/>
                  <c:y val="-0.16865487453722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7E-45E2-8512-4277652D3FC6}"/>
                </c:ext>
              </c:extLst>
            </c:dLbl>
            <c:dLbl>
              <c:idx val="5"/>
              <c:layout>
                <c:manualLayout>
                  <c:x val="4.3572984749455342E-3"/>
                  <c:y val="-0.238584944467297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7E-45E2-8512-4277652D3FC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Arkusz5!$B$17:$B$22</c:f>
              <c:strCache>
                <c:ptCount val="6"/>
                <c:pt idx="0">
                  <c:v>Projekt bez partnerów</c:v>
                </c:pt>
                <c:pt idx="1">
                  <c:v>Lider + 1 partner</c:v>
                </c:pt>
                <c:pt idx="2">
                  <c:v>Lider + 2 partnerów</c:v>
                </c:pt>
                <c:pt idx="3">
                  <c:v>Lider + 3 partnerów</c:v>
                </c:pt>
                <c:pt idx="4">
                  <c:v>Lider + 4 partnerów</c:v>
                </c:pt>
                <c:pt idx="5">
                  <c:v>Lider + większa liczba partnerów</c:v>
                </c:pt>
              </c:strCache>
            </c:strRef>
          </c:cat>
          <c:val>
            <c:numRef>
              <c:f>Arkusz5!$E$17:$E$22</c:f>
              <c:numCache>
                <c:formatCode>0.00%</c:formatCode>
                <c:ptCount val="6"/>
                <c:pt idx="0">
                  <c:v>4.4585987261146494E-2</c:v>
                </c:pt>
                <c:pt idx="1">
                  <c:v>0.53503184713375795</c:v>
                </c:pt>
                <c:pt idx="2">
                  <c:v>0.25477707006369427</c:v>
                </c:pt>
                <c:pt idx="3">
                  <c:v>8.2802547770700632E-2</c:v>
                </c:pt>
                <c:pt idx="4">
                  <c:v>3.8216560509554139E-2</c:v>
                </c:pt>
                <c:pt idx="5">
                  <c:v>4.4585987261146494E-2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7E-45E2-8512-4277652D3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Arkusz1!$B$57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Arkusz1!$C$55:$O$56</c:f>
              <c:multiLvlStrCache>
                <c:ptCount val="12"/>
                <c:lvl>
                  <c:pt idx="0">
                    <c:v>Spotkania osobiste</c:v>
                  </c:pt>
                  <c:pt idx="1">
                    <c:v>Spotkania online</c:v>
                  </c:pt>
                  <c:pt idx="2">
                    <c:v>Rozmowy telefoniczne</c:v>
                  </c:pt>
                  <c:pt idx="3">
                    <c:v>Korespondencja e-mailowa</c:v>
                  </c:pt>
                  <c:pt idx="4">
                    <c:v>Korespondencja tradycyjna/papierowa</c:v>
                  </c:pt>
                  <c:pt idx="5">
                    <c:v>Inna forma kontaktu</c:v>
                  </c:pt>
                  <c:pt idx="6">
                    <c:v>Spotkania osobiste</c:v>
                  </c:pt>
                  <c:pt idx="7">
                    <c:v>Spotkania online</c:v>
                  </c:pt>
                  <c:pt idx="8">
                    <c:v>Rozmowy telefoniczne</c:v>
                  </c:pt>
                  <c:pt idx="9">
                    <c:v>Korespondencja e-mailowa</c:v>
                  </c:pt>
                  <c:pt idx="10">
                    <c:v>Korespondencja tradycyjna/papierowa</c:v>
                  </c:pt>
                  <c:pt idx="11">
                    <c:v>Inna forma kontaktu</c:v>
                  </c:pt>
                </c:lvl>
                <c:lvl>
                  <c:pt idx="0">
                    <c:v>Przed 24.02.2022</c:v>
                  </c:pt>
                  <c:pt idx="6">
                    <c:v>Po 24.02.2022</c:v>
                  </c:pt>
                </c:lvl>
              </c:multiLvlStrCache>
            </c:multiLvlStrRef>
          </c:cat>
          <c:val>
            <c:numRef>
              <c:f>Arkusz1!$C$57:$N$57</c:f>
              <c:numCache>
                <c:formatCode>0.00%</c:formatCode>
                <c:ptCount val="12"/>
                <c:pt idx="0">
                  <c:v>0</c:v>
                </c:pt>
                <c:pt idx="1">
                  <c:v>1.1904761904761904E-2</c:v>
                </c:pt>
                <c:pt idx="2">
                  <c:v>3.5714285714285712E-2</c:v>
                </c:pt>
                <c:pt idx="3">
                  <c:v>9.5238095238095233E-2</c:v>
                </c:pt>
                <c:pt idx="4">
                  <c:v>2.3809523809523808E-2</c:v>
                </c:pt>
                <c:pt idx="5">
                  <c:v>0</c:v>
                </c:pt>
                <c:pt idx="6">
                  <c:v>0</c:v>
                </c:pt>
                <c:pt idx="7">
                  <c:v>1.1904761904761904E-2</c:v>
                </c:pt>
                <c:pt idx="8">
                  <c:v>4.7619047619047616E-2</c:v>
                </c:pt>
                <c:pt idx="9">
                  <c:v>3.5714285714285712E-2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B-4959-8550-7AB99D91FC1C}"/>
            </c:ext>
          </c:extLst>
        </c:ser>
        <c:ser>
          <c:idx val="1"/>
          <c:order val="1"/>
          <c:tx>
            <c:strRef>
              <c:f>Arkusz1!$B$58</c:f>
              <c:strCache>
                <c:ptCount val="1"/>
                <c:pt idx="0">
                  <c:v>co tydzień lub częściej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Arkusz1!$C$55:$O$56</c:f>
              <c:multiLvlStrCache>
                <c:ptCount val="12"/>
                <c:lvl>
                  <c:pt idx="0">
                    <c:v>Spotkania osobiste</c:v>
                  </c:pt>
                  <c:pt idx="1">
                    <c:v>Spotkania online</c:v>
                  </c:pt>
                  <c:pt idx="2">
                    <c:v>Rozmowy telefoniczne</c:v>
                  </c:pt>
                  <c:pt idx="3">
                    <c:v>Korespondencja e-mailowa</c:v>
                  </c:pt>
                  <c:pt idx="4">
                    <c:v>Korespondencja tradycyjna/papierowa</c:v>
                  </c:pt>
                  <c:pt idx="5">
                    <c:v>Inna forma kontaktu</c:v>
                  </c:pt>
                  <c:pt idx="6">
                    <c:v>Spotkania osobiste</c:v>
                  </c:pt>
                  <c:pt idx="7">
                    <c:v>Spotkania online</c:v>
                  </c:pt>
                  <c:pt idx="8">
                    <c:v>Rozmowy telefoniczne</c:v>
                  </c:pt>
                  <c:pt idx="9">
                    <c:v>Korespondencja e-mailowa</c:v>
                  </c:pt>
                  <c:pt idx="10">
                    <c:v>Korespondencja tradycyjna/papierowa</c:v>
                  </c:pt>
                  <c:pt idx="11">
                    <c:v>Inna forma kontaktu</c:v>
                  </c:pt>
                </c:lvl>
                <c:lvl>
                  <c:pt idx="0">
                    <c:v>Przed 24.02.2022</c:v>
                  </c:pt>
                  <c:pt idx="6">
                    <c:v>Po 24.02.2022</c:v>
                  </c:pt>
                </c:lvl>
              </c:multiLvlStrCache>
            </c:multiLvlStrRef>
          </c:cat>
          <c:val>
            <c:numRef>
              <c:f>Arkusz1!$C$58:$N$58</c:f>
              <c:numCache>
                <c:formatCode>0.00%</c:formatCode>
                <c:ptCount val="12"/>
                <c:pt idx="0">
                  <c:v>9.5238095238095233E-2</c:v>
                </c:pt>
                <c:pt idx="1">
                  <c:v>0.14285714285714285</c:v>
                </c:pt>
                <c:pt idx="2">
                  <c:v>0.40476190476190477</c:v>
                </c:pt>
                <c:pt idx="3">
                  <c:v>0.55952380952380953</c:v>
                </c:pt>
                <c:pt idx="4">
                  <c:v>4.7619047619047616E-2</c:v>
                </c:pt>
                <c:pt idx="5">
                  <c:v>7.1428571428571425E-2</c:v>
                </c:pt>
                <c:pt idx="6">
                  <c:v>1.1904761904761904E-2</c:v>
                </c:pt>
                <c:pt idx="7">
                  <c:v>7.1428571428571425E-2</c:v>
                </c:pt>
                <c:pt idx="8">
                  <c:v>0.26190476190476186</c:v>
                </c:pt>
                <c:pt idx="9">
                  <c:v>0.36904761904761907</c:v>
                </c:pt>
                <c:pt idx="10">
                  <c:v>2.3809523809523808E-2</c:v>
                </c:pt>
                <c:pt idx="11">
                  <c:v>5.9523809523809521E-2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B-4959-8550-7AB99D91FC1C}"/>
            </c:ext>
          </c:extLst>
        </c:ser>
        <c:ser>
          <c:idx val="2"/>
          <c:order val="2"/>
          <c:tx>
            <c:strRef>
              <c:f>Arkusz1!$B$59</c:f>
              <c:strCache>
                <c:ptCount val="1"/>
                <c:pt idx="0">
                  <c:v>co dwa tygodnie lub częsciej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Arkusz1!$C$55:$O$56</c:f>
              <c:multiLvlStrCache>
                <c:ptCount val="12"/>
                <c:lvl>
                  <c:pt idx="0">
                    <c:v>Spotkania osobiste</c:v>
                  </c:pt>
                  <c:pt idx="1">
                    <c:v>Spotkania online</c:v>
                  </c:pt>
                  <c:pt idx="2">
                    <c:v>Rozmowy telefoniczne</c:v>
                  </c:pt>
                  <c:pt idx="3">
                    <c:v>Korespondencja e-mailowa</c:v>
                  </c:pt>
                  <c:pt idx="4">
                    <c:v>Korespondencja tradycyjna/papierowa</c:v>
                  </c:pt>
                  <c:pt idx="5">
                    <c:v>Inna forma kontaktu</c:v>
                  </c:pt>
                  <c:pt idx="6">
                    <c:v>Spotkania osobiste</c:v>
                  </c:pt>
                  <c:pt idx="7">
                    <c:v>Spotkania online</c:v>
                  </c:pt>
                  <c:pt idx="8">
                    <c:v>Rozmowy telefoniczne</c:v>
                  </c:pt>
                  <c:pt idx="9">
                    <c:v>Korespondencja e-mailowa</c:v>
                  </c:pt>
                  <c:pt idx="10">
                    <c:v>Korespondencja tradycyjna/papierowa</c:v>
                  </c:pt>
                  <c:pt idx="11">
                    <c:v>Inna forma kontaktu</c:v>
                  </c:pt>
                </c:lvl>
                <c:lvl>
                  <c:pt idx="0">
                    <c:v>Przed 24.02.2022</c:v>
                  </c:pt>
                  <c:pt idx="6">
                    <c:v>Po 24.02.2022</c:v>
                  </c:pt>
                </c:lvl>
              </c:multiLvlStrCache>
            </c:multiLvlStrRef>
          </c:cat>
          <c:val>
            <c:numRef>
              <c:f>Arkusz1!$C$59:$N$59</c:f>
              <c:numCache>
                <c:formatCode>0.00%</c:formatCode>
                <c:ptCount val="12"/>
                <c:pt idx="0">
                  <c:v>0.20238095238095238</c:v>
                </c:pt>
                <c:pt idx="1">
                  <c:v>0.27380952380952378</c:v>
                </c:pt>
                <c:pt idx="2">
                  <c:v>0.34523809523809518</c:v>
                </c:pt>
                <c:pt idx="3">
                  <c:v>0.28571428571428564</c:v>
                </c:pt>
                <c:pt idx="4">
                  <c:v>0.19047619047619047</c:v>
                </c:pt>
                <c:pt idx="5">
                  <c:v>1.1904761904761904E-2</c:v>
                </c:pt>
                <c:pt idx="6">
                  <c:v>5.9523809523809521E-2</c:v>
                </c:pt>
                <c:pt idx="7">
                  <c:v>0.26190476190476192</c:v>
                </c:pt>
                <c:pt idx="8">
                  <c:v>0.27380952380952378</c:v>
                </c:pt>
                <c:pt idx="9">
                  <c:v>0.26190476190476186</c:v>
                </c:pt>
                <c:pt idx="10">
                  <c:v>0.17857142857142855</c:v>
                </c:pt>
                <c:pt idx="11">
                  <c:v>1.1904761904761904E-2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B-4959-8550-7AB99D91FC1C}"/>
            </c:ext>
          </c:extLst>
        </c:ser>
        <c:ser>
          <c:idx val="3"/>
          <c:order val="3"/>
          <c:tx>
            <c:strRef>
              <c:f>Arkusz1!$B$60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Arkusz1!$C$55:$O$56</c:f>
              <c:multiLvlStrCache>
                <c:ptCount val="12"/>
                <c:lvl>
                  <c:pt idx="0">
                    <c:v>Spotkania osobiste</c:v>
                  </c:pt>
                  <c:pt idx="1">
                    <c:v>Spotkania online</c:v>
                  </c:pt>
                  <c:pt idx="2">
                    <c:v>Rozmowy telefoniczne</c:v>
                  </c:pt>
                  <c:pt idx="3">
                    <c:v>Korespondencja e-mailowa</c:v>
                  </c:pt>
                  <c:pt idx="4">
                    <c:v>Korespondencja tradycyjna/papierowa</c:v>
                  </c:pt>
                  <c:pt idx="5">
                    <c:v>Inna forma kontaktu</c:v>
                  </c:pt>
                  <c:pt idx="6">
                    <c:v>Spotkania osobiste</c:v>
                  </c:pt>
                  <c:pt idx="7">
                    <c:v>Spotkania online</c:v>
                  </c:pt>
                  <c:pt idx="8">
                    <c:v>Rozmowy telefoniczne</c:v>
                  </c:pt>
                  <c:pt idx="9">
                    <c:v>Korespondencja e-mailowa</c:v>
                  </c:pt>
                  <c:pt idx="10">
                    <c:v>Korespondencja tradycyjna/papierowa</c:v>
                  </c:pt>
                  <c:pt idx="11">
                    <c:v>Inna forma kontaktu</c:v>
                  </c:pt>
                </c:lvl>
                <c:lvl>
                  <c:pt idx="0">
                    <c:v>Przed 24.02.2022</c:v>
                  </c:pt>
                  <c:pt idx="6">
                    <c:v>Po 24.02.2022</c:v>
                  </c:pt>
                </c:lvl>
              </c:multiLvlStrCache>
            </c:multiLvlStrRef>
          </c:cat>
          <c:val>
            <c:numRef>
              <c:f>Arkusz1!$C$60:$N$60</c:f>
              <c:numCache>
                <c:formatCode>0.00%</c:formatCode>
                <c:ptCount val="12"/>
                <c:pt idx="0">
                  <c:v>0.42857142857142855</c:v>
                </c:pt>
                <c:pt idx="1">
                  <c:v>0.32142857142857145</c:v>
                </c:pt>
                <c:pt idx="2">
                  <c:v>7.1428571428571425E-2</c:v>
                </c:pt>
                <c:pt idx="3">
                  <c:v>3.5714285714285712E-2</c:v>
                </c:pt>
                <c:pt idx="4">
                  <c:v>0.35714285714285715</c:v>
                </c:pt>
                <c:pt idx="5">
                  <c:v>1.1904761904761904E-2</c:v>
                </c:pt>
                <c:pt idx="6">
                  <c:v>0.19047619047619047</c:v>
                </c:pt>
                <c:pt idx="7">
                  <c:v>0.22619047619047619</c:v>
                </c:pt>
                <c:pt idx="8">
                  <c:v>8.3333333333333315E-2</c:v>
                </c:pt>
                <c:pt idx="9">
                  <c:v>7.1428571428571425E-2</c:v>
                </c:pt>
                <c:pt idx="10">
                  <c:v>0.17857142857142858</c:v>
                </c:pt>
                <c:pt idx="11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AB-4959-8550-7AB99D91F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749536"/>
        <c:axId val="241555072"/>
      </c:barChart>
      <c:catAx>
        <c:axId val="8987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555072"/>
        <c:crosses val="autoZero"/>
        <c:auto val="1"/>
        <c:lblAlgn val="ctr"/>
        <c:lblOffset val="100"/>
        <c:noMultiLvlLbl val="0"/>
      </c:catAx>
      <c:valAx>
        <c:axId val="2415550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9874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PL!$B$1513</c:f>
              <c:strCache>
                <c:ptCount val="1"/>
                <c:pt idx="0">
                  <c:v>Liczba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B6-46C8-B1AF-51C9CBA2D0A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6-46C8-B1AF-51C9CBA2D0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B6-46C8-B1AF-51C9CBA2D0AE}"/>
              </c:ext>
            </c:extLst>
          </c:dPt>
          <c:dLbls>
            <c:dLbl>
              <c:idx val="0"/>
              <c:layout>
                <c:manualLayout>
                  <c:x val="4.6340447483905148E-3"/>
                  <c:y val="-5.4323498024285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6-46C8-B1AF-51C9CBA2D0AE}"/>
                </c:ext>
              </c:extLst>
            </c:dLbl>
            <c:dLbl>
              <c:idx val="2"/>
              <c:layout>
                <c:manualLayout>
                  <c:x val="1.7692484654557621E-2"/>
                  <c:y val="-2.43118648630459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B6-46C8-B1AF-51C9CBA2D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PL!$A$1514:$A$1516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Jeszcze o tym nie myśleliśmy</c:v>
                </c:pt>
              </c:strCache>
            </c:strRef>
          </c:cat>
          <c:val>
            <c:numRef>
              <c:f>PL!$B$1514:$B$1516</c:f>
              <c:numCache>
                <c:formatCode>General</c:formatCode>
                <c:ptCount val="3"/>
                <c:pt idx="0">
                  <c:v>54</c:v>
                </c:pt>
                <c:pt idx="1">
                  <c:v>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B6-46C8-B1AF-51C9CBA2D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'results-survey799687'!$C$722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'results-survey799687'!$A$723:$A$730</c:f>
              <c:strCache>
                <c:ptCount val="8"/>
                <c:pt idx="0">
                  <c:v>Znajomość partnera, łatwe możliwości nawiązania współpracy</c:v>
                </c:pt>
                <c:pt idx="1">
                  <c:v>Wcześniejsza udana współpraca z partnerem/partnerami</c:v>
                </c:pt>
                <c:pt idx="2">
                  <c:v>Otrzymanie od partnera propozycji wspólnej realizacji projektu</c:v>
                </c:pt>
                <c:pt idx="3">
                  <c:v>Geograficzna bliskość partnera</c:v>
                </c:pt>
                <c:pt idx="4">
                  <c:v>Potrzeba nawiązania partnerstwa na potrzeby otrzymania wsparcia</c:v>
                </c:pt>
                <c:pt idx="5">
                  <c:v>Forma prawna partnera</c:v>
                </c:pt>
                <c:pt idx="6">
                  <c:v>Brak innego, bardziej atrakcyjnego dla nas partnerstwa</c:v>
                </c:pt>
                <c:pt idx="7">
                  <c:v>Inne</c:v>
                </c:pt>
              </c:strCache>
            </c:strRef>
          </c:cat>
          <c:val>
            <c:numRef>
              <c:f>'results-survey799687'!$C$723:$C$730</c:f>
              <c:numCache>
                <c:formatCode>0%</c:formatCode>
                <c:ptCount val="8"/>
                <c:pt idx="0">
                  <c:v>0.5</c:v>
                </c:pt>
                <c:pt idx="1">
                  <c:v>0.39285714285714285</c:v>
                </c:pt>
                <c:pt idx="2">
                  <c:v>0.35714285714285715</c:v>
                </c:pt>
                <c:pt idx="3">
                  <c:v>0.27380952380952384</c:v>
                </c:pt>
                <c:pt idx="4">
                  <c:v>0.20238095238095238</c:v>
                </c:pt>
                <c:pt idx="5">
                  <c:v>9.5238095238095233E-2</c:v>
                </c:pt>
                <c:pt idx="6">
                  <c:v>0</c:v>
                </c:pt>
                <c:pt idx="7">
                  <c:v>8.3333333333333315E-2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3-4F08-AED1-8BA8C5E37A56}"/>
            </c:ext>
          </c:extLst>
        </c:ser>
        <c:ser>
          <c:idx val="1"/>
          <c:order val="1"/>
          <c:tx>
            <c:strRef>
              <c:f>'results-survey799687'!$D$722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'results-survey799687'!$A$723:$A$730</c:f>
              <c:strCache>
                <c:ptCount val="8"/>
                <c:pt idx="0">
                  <c:v>Znajomość partnera, łatwe możliwości nawiązania współpracy</c:v>
                </c:pt>
                <c:pt idx="1">
                  <c:v>Wcześniejsza udana współpraca z partnerem/partnerami</c:v>
                </c:pt>
                <c:pt idx="2">
                  <c:v>Otrzymanie od partnera propozycji wspólnej realizacji projektu</c:v>
                </c:pt>
                <c:pt idx="3">
                  <c:v>Geograficzna bliskość partnera</c:v>
                </c:pt>
                <c:pt idx="4">
                  <c:v>Potrzeba nawiązania partnerstwa na potrzeby otrzymania wsparcia</c:v>
                </c:pt>
                <c:pt idx="5">
                  <c:v>Forma prawna partnera</c:v>
                </c:pt>
                <c:pt idx="6">
                  <c:v>Brak innego, bardziej atrakcyjnego dla nas partnerstwa</c:v>
                </c:pt>
                <c:pt idx="7">
                  <c:v>Inne</c:v>
                </c:pt>
              </c:strCache>
            </c:strRef>
          </c:cat>
          <c:val>
            <c:numRef>
              <c:f>'results-survey799687'!$D$723:$D$730</c:f>
              <c:numCache>
                <c:formatCode>0%</c:formatCode>
                <c:ptCount val="8"/>
                <c:pt idx="0">
                  <c:v>0.56999999999999995</c:v>
                </c:pt>
                <c:pt idx="1">
                  <c:v>0.49</c:v>
                </c:pt>
                <c:pt idx="2">
                  <c:v>0.51</c:v>
                </c:pt>
                <c:pt idx="3">
                  <c:v>0.23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3-4F08-AED1-8BA8C5E3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547168"/>
        <c:axId val="431125696"/>
      </c:barChart>
      <c:catAx>
        <c:axId val="34854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1125696"/>
        <c:crosses val="autoZero"/>
        <c:auto val="1"/>
        <c:lblAlgn val="ctr"/>
        <c:lblOffset val="100"/>
        <c:noMultiLvlLbl val="0"/>
      </c:catAx>
      <c:valAx>
        <c:axId val="431125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85471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F-49F9-9E40-FECE88CCC7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F-49F9-9E40-FECE88CCC7F1}"/>
              </c:ext>
            </c:extLst>
          </c:dPt>
          <c:dLbls>
            <c:dLbl>
              <c:idx val="0"/>
              <c:layout>
                <c:manualLayout>
                  <c:x val="-9.6543191754825588E-3"/>
                  <c:y val="-0.26075692744289319"/>
                </c:manualLayout>
              </c:layout>
              <c:tx>
                <c:rich>
                  <a:bodyPr/>
                  <a:lstStyle/>
                  <a:p>
                    <a:fld id="{8079574E-73D8-409A-8653-F11C156ACFBD}" type="CATEGORYNAME">
                      <a:rPr lang="pl-PL"/>
                      <a:pPr/>
                      <a:t>[NAZWA KATEGORII]</a:t>
                    </a:fld>
                    <a:r>
                      <a:rPr lang="pl-PL"/>
                      <a:t>
</a:t>
                    </a:r>
                    <a:fld id="{EF025F3D-C2DD-4286-9349-B0A515439EF6}" type="PERCENTAGE">
                      <a:rPr lang="pl-PL"/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286365336157213"/>
                      <c:h val="0.355882352941176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9F-49F9-9E40-FECE88CCC7F1}"/>
                </c:ext>
              </c:extLst>
            </c:dLbl>
            <c:dLbl>
              <c:idx val="1"/>
              <c:layout>
                <c:manualLayout>
                  <c:x val="5.1101418580999605E-2"/>
                  <c:y val="2.1387032503290031E-2"/>
                </c:manualLayout>
              </c:layout>
              <c:tx>
                <c:rich>
                  <a:bodyPr/>
                  <a:lstStyle/>
                  <a:p>
                    <a:fld id="{3F36D5E2-52C7-43D5-9DF1-FC967C6CA397}" type="CATEGORYNAME">
                      <a:rPr lang="pl-PL"/>
                      <a:pPr/>
                      <a:t>[NAZWA KATEGORII]</a:t>
                    </a:fld>
                    <a:r>
                      <a:rPr lang="pl-PL"/>
                      <a:t>
</a:t>
                    </a:r>
                    <a:fld id="{EEB41259-5EC0-4AB6-90CB-4655AB793776}" type="PERCENTAGE">
                      <a:rPr lang="pl-PL"/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059706917460881"/>
                      <c:h val="0.469841269841269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9F-49F9-9E40-FECE88CCC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Arkusz1!$A$1:$A$2</c:f>
              <c:strCache>
                <c:ptCount val="2"/>
                <c:pt idx="0">
                  <c:v>Efekty będą się utrzymywały przez długi czas po zakończeniu projektu</c:v>
                </c:pt>
                <c:pt idx="1">
                  <c:v>Efekty będą się utrzymywały przez pewien czas, jednak bez realizacji kolejnych przedsięwzięć zanikną</c:v>
                </c:pt>
              </c:strCache>
            </c:strRef>
          </c:cat>
          <c:val>
            <c:numRef>
              <c:f>Arkusz1!$B$1:$B$2</c:f>
              <c:numCache>
                <c:formatCode>0.00%</c:formatCode>
                <c:ptCount val="2"/>
                <c:pt idx="0">
                  <c:v>0.73809523809523814</c:v>
                </c:pt>
                <c:pt idx="1">
                  <c:v>0.26190476190476192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F-49F9-9E40-FECE88CCC7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'results-survey799687'!$F$1195</c:f>
              <c:strCache>
                <c:ptCount val="1"/>
                <c:pt idx="0">
                  <c:v>Pozytywny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'results-survey799687'!$G$1194:$I$1194</c:f>
              <c:strCache>
                <c:ptCount val="3"/>
                <c:pt idx="0">
                  <c:v>Zrównoważony rozwój</c:v>
                </c:pt>
                <c:pt idx="1">
                  <c:v>Równość szans kobiet i mężczyzn</c:v>
                </c:pt>
                <c:pt idx="2">
                  <c:v>Równość szans i niedyskryminacja, w tym dostępność dla osób z niepełnosprawnościami</c:v>
                </c:pt>
              </c:strCache>
            </c:strRef>
          </c:cat>
          <c:val>
            <c:numRef>
              <c:f>'results-survey799687'!$G$1195:$I$1195</c:f>
              <c:numCache>
                <c:formatCode>0.00%</c:formatCode>
                <c:ptCount val="3"/>
                <c:pt idx="0">
                  <c:v>0.5357142857142857</c:v>
                </c:pt>
                <c:pt idx="1">
                  <c:v>0.41666666666666674</c:v>
                </c:pt>
                <c:pt idx="2">
                  <c:v>0.4642857142857143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E-49F5-9A66-200851B2B20D}"/>
            </c:ext>
          </c:extLst>
        </c:ser>
        <c:ser>
          <c:idx val="1"/>
          <c:order val="1"/>
          <c:tx>
            <c:strRef>
              <c:f>'results-survey799687'!$F$1196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BE-49F5-9A66-200851B2B20D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EBE-49F5-9A66-200851B2B20D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BE-49F5-9A66-200851B2B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'results-survey799687'!$G$1194:$I$1194</c:f>
              <c:strCache>
                <c:ptCount val="3"/>
                <c:pt idx="0">
                  <c:v>Zrównoważony rozwój</c:v>
                </c:pt>
                <c:pt idx="1">
                  <c:v>Równość szans kobiet i mężczyzn</c:v>
                </c:pt>
                <c:pt idx="2">
                  <c:v>Równość szans i niedyskryminacja, w tym dostępność dla osób z niepełnosprawnościami</c:v>
                </c:pt>
              </c:strCache>
            </c:strRef>
          </c:cat>
          <c:val>
            <c:numRef>
              <c:f>'results-survey799687'!$G$1196:$I$1196</c:f>
              <c:numCache>
                <c:formatCode>0.00%</c:formatCode>
                <c:ptCount val="3"/>
                <c:pt idx="0">
                  <c:v>0.4642857142857143</c:v>
                </c:pt>
                <c:pt idx="1">
                  <c:v>0.58333333333333337</c:v>
                </c:pt>
                <c:pt idx="2">
                  <c:v>0.5357142857142857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BE-49F5-9A66-200851B2B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0957136"/>
        <c:axId val="1387614160"/>
      </c:barChart>
      <c:catAx>
        <c:axId val="16609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7614160"/>
        <c:crosses val="autoZero"/>
        <c:auto val="1"/>
        <c:lblAlgn val="ctr"/>
        <c:lblOffset val="100"/>
        <c:noMultiLvlLbl val="0"/>
      </c:catAx>
      <c:valAx>
        <c:axId val="13876141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95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92472796181369"/>
          <c:y val="7.7057793345008757E-2"/>
          <c:w val="0.49260238468902012"/>
          <c:h val="0.66022036212198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UA!$F$880</c:f>
              <c:strCache>
                <c:ptCount val="1"/>
                <c:pt idx="0">
                  <c:v>Pozytywny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F5-43FA-85C0-7639EF8602CD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F5-43FA-85C0-7639EF8602CD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5F5-43FA-85C0-7639EF860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UA!$G$879:$I$879</c:f>
              <c:strCache>
                <c:ptCount val="3"/>
                <c:pt idx="0">
                  <c:v>Zrównoważony rozwój</c:v>
                </c:pt>
                <c:pt idx="1">
                  <c:v>Równość szans kobiet i mężczyzn</c:v>
                </c:pt>
                <c:pt idx="2">
                  <c:v>Równość szans i niedyskryminacja, w tym dostępność dla osób z niepełnosprawnościami</c:v>
                </c:pt>
              </c:strCache>
            </c:strRef>
          </c:cat>
          <c:val>
            <c:numRef>
              <c:f>UA!$G$880:$I$880</c:f>
              <c:numCache>
                <c:formatCode>0.00%</c:formatCode>
                <c:ptCount val="3"/>
                <c:pt idx="0">
                  <c:v>0.74285714285714288</c:v>
                </c:pt>
                <c:pt idx="1">
                  <c:v>0.5714285714285714</c:v>
                </c:pt>
                <c:pt idx="2">
                  <c:v>0.74285714285714288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F5-43FA-85C0-7639EF8602CD}"/>
            </c:ext>
          </c:extLst>
        </c:ser>
        <c:ser>
          <c:idx val="1"/>
          <c:order val="1"/>
          <c:tx>
            <c:strRef>
              <c:f>UA!$F$881</c:f>
              <c:strCache>
                <c:ptCount val="1"/>
                <c:pt idx="0">
                  <c:v>Neutralny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UA!$G$879:$I$879</c:f>
              <c:strCache>
                <c:ptCount val="3"/>
                <c:pt idx="0">
                  <c:v>Zrównoważony rozwój</c:v>
                </c:pt>
                <c:pt idx="1">
                  <c:v>Równość szans kobiet i mężczyzn</c:v>
                </c:pt>
                <c:pt idx="2">
                  <c:v>Równość szans i niedyskryminacja, w tym dostępność dla osób z niepełnosprawnościami</c:v>
                </c:pt>
              </c:strCache>
            </c:strRef>
          </c:cat>
          <c:val>
            <c:numRef>
              <c:f>UA!$G$881:$I$881</c:f>
              <c:numCache>
                <c:formatCode>0.00%</c:formatCode>
                <c:ptCount val="3"/>
                <c:pt idx="0">
                  <c:v>0.25714285714285712</c:v>
                </c:pt>
                <c:pt idx="1">
                  <c:v>0.42857142857142855</c:v>
                </c:pt>
                <c:pt idx="2">
                  <c:v>0.25714285714285712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F5-43FA-85C0-7639EF86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60931696"/>
        <c:axId val="2050652496"/>
      </c:barChart>
      <c:catAx>
        <c:axId val="166093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50652496"/>
        <c:crosses val="autoZero"/>
        <c:auto val="1"/>
        <c:lblAlgn val="ctr"/>
        <c:lblOffset val="100"/>
        <c:noMultiLvlLbl val="0"/>
      </c:catAx>
      <c:valAx>
        <c:axId val="205065249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93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8E092-FE5D-4C55-AD0B-F72C8BCECD4C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2E874B2D-A4D0-4481-94C6-2B61DBED43DD}">
      <dgm:prSet phldrT="[Tekst]"/>
      <dgm:spPr/>
      <dgm:t>
        <a:bodyPr/>
        <a:lstStyle/>
        <a:p>
          <a:r>
            <a:rPr lang="pl-PL" dirty="0"/>
            <a:t>Analiza </a:t>
          </a:r>
          <a:r>
            <a:rPr lang="pl-PL" dirty="0" err="1"/>
            <a:t>desk</a:t>
          </a:r>
          <a:r>
            <a:rPr lang="pl-PL" dirty="0"/>
            <a:t> </a:t>
          </a:r>
          <a:r>
            <a:rPr lang="pl-PL" dirty="0" err="1"/>
            <a:t>research</a:t>
          </a:r>
          <a:endParaRPr lang="pl-PL" dirty="0"/>
        </a:p>
      </dgm:t>
    </dgm:pt>
    <dgm:pt modelId="{174D9AB1-39B6-4AD9-9524-AEA10530BB0D}" type="parTrans" cxnId="{7E1AC378-764E-4388-90AE-1A112157ABD6}">
      <dgm:prSet/>
      <dgm:spPr/>
      <dgm:t>
        <a:bodyPr/>
        <a:lstStyle/>
        <a:p>
          <a:endParaRPr lang="pl-PL"/>
        </a:p>
      </dgm:t>
    </dgm:pt>
    <dgm:pt modelId="{D2B7C7E1-8C02-4213-A850-031C6C157873}" type="sibTrans" cxnId="{7E1AC378-764E-4388-90AE-1A112157ABD6}">
      <dgm:prSet/>
      <dgm:spPr/>
      <dgm:t>
        <a:bodyPr/>
        <a:lstStyle/>
        <a:p>
          <a:endParaRPr lang="pl-PL"/>
        </a:p>
      </dgm:t>
    </dgm:pt>
    <dgm:pt modelId="{010D1B79-849D-4436-8EF7-6C97091AF123}">
      <dgm:prSet/>
      <dgm:spPr/>
      <dgm:t>
        <a:bodyPr/>
        <a:lstStyle/>
        <a:p>
          <a:r>
            <a:rPr lang="pl-PL"/>
            <a:t>Badania CAWI/CATI</a:t>
          </a:r>
        </a:p>
      </dgm:t>
    </dgm:pt>
    <dgm:pt modelId="{1C3CB7E6-6074-4B16-AB13-84E8ECE0D8B9}" type="parTrans" cxnId="{1D2F7A85-BC4E-401C-89CC-71A31096B868}">
      <dgm:prSet/>
      <dgm:spPr/>
      <dgm:t>
        <a:bodyPr/>
        <a:lstStyle/>
        <a:p>
          <a:endParaRPr lang="pl-PL"/>
        </a:p>
      </dgm:t>
    </dgm:pt>
    <dgm:pt modelId="{7C95EB7B-E4D8-4A47-ADD7-F2321AA2585A}" type="sibTrans" cxnId="{1D2F7A85-BC4E-401C-89CC-71A31096B868}">
      <dgm:prSet/>
      <dgm:spPr/>
      <dgm:t>
        <a:bodyPr/>
        <a:lstStyle/>
        <a:p>
          <a:endParaRPr lang="pl-PL"/>
        </a:p>
      </dgm:t>
    </dgm:pt>
    <dgm:pt modelId="{A3631F3A-B3EE-420A-ABC9-FD759DA9ADD0}">
      <dgm:prSet/>
      <dgm:spPr/>
      <dgm:t>
        <a:bodyPr/>
        <a:lstStyle/>
        <a:p>
          <a:r>
            <a:rPr lang="pl-PL"/>
            <a:t>Studia przypadków</a:t>
          </a:r>
        </a:p>
      </dgm:t>
    </dgm:pt>
    <dgm:pt modelId="{8A7CFC8D-A894-4E14-96E2-67B08660674B}" type="parTrans" cxnId="{74F69C6C-38E7-4CC9-A0B9-CBE359E25537}">
      <dgm:prSet/>
      <dgm:spPr/>
      <dgm:t>
        <a:bodyPr/>
        <a:lstStyle/>
        <a:p>
          <a:endParaRPr lang="pl-PL"/>
        </a:p>
      </dgm:t>
    </dgm:pt>
    <dgm:pt modelId="{F3DF489C-856F-4441-BAA0-A8472519AF46}" type="sibTrans" cxnId="{74F69C6C-38E7-4CC9-A0B9-CBE359E25537}">
      <dgm:prSet/>
      <dgm:spPr/>
      <dgm:t>
        <a:bodyPr/>
        <a:lstStyle/>
        <a:p>
          <a:endParaRPr lang="pl-PL"/>
        </a:p>
      </dgm:t>
    </dgm:pt>
    <dgm:pt modelId="{42AA34B0-4677-4A74-A7F2-095F28D8A1C1}">
      <dgm:prSet/>
      <dgm:spPr/>
      <dgm:t>
        <a:bodyPr/>
        <a:lstStyle/>
        <a:p>
          <a:r>
            <a:rPr lang="pl-PL" dirty="0"/>
            <a:t>Metoda delficka</a:t>
          </a:r>
        </a:p>
      </dgm:t>
    </dgm:pt>
    <dgm:pt modelId="{B7A430C0-709A-4308-80DB-BFAF6C9CE78D}" type="parTrans" cxnId="{D71FFCEB-3CBC-4101-BE74-3FB7EE5C6E98}">
      <dgm:prSet/>
      <dgm:spPr/>
      <dgm:t>
        <a:bodyPr/>
        <a:lstStyle/>
        <a:p>
          <a:endParaRPr lang="pl-PL"/>
        </a:p>
      </dgm:t>
    </dgm:pt>
    <dgm:pt modelId="{79D18B1E-01C6-431A-B47F-62E6ACABB6BB}" type="sibTrans" cxnId="{D71FFCEB-3CBC-4101-BE74-3FB7EE5C6E98}">
      <dgm:prSet/>
      <dgm:spPr/>
      <dgm:t>
        <a:bodyPr/>
        <a:lstStyle/>
        <a:p>
          <a:endParaRPr lang="pl-PL"/>
        </a:p>
      </dgm:t>
    </dgm:pt>
    <dgm:pt modelId="{FD6295D4-EC00-4350-B6FD-22BEBB28B1FC}">
      <dgm:prSet/>
      <dgm:spPr/>
      <dgm:t>
        <a:bodyPr/>
        <a:lstStyle/>
        <a:p>
          <a:r>
            <a:rPr lang="pl-PL" dirty="0"/>
            <a:t>Analiza sieci powiązań</a:t>
          </a:r>
        </a:p>
      </dgm:t>
    </dgm:pt>
    <dgm:pt modelId="{6EE45C2D-8009-4076-B431-C0B432DE7C1E}" type="parTrans" cxnId="{2FB45E3B-073C-471D-AF2E-1FEE058E19EA}">
      <dgm:prSet/>
      <dgm:spPr/>
      <dgm:t>
        <a:bodyPr/>
        <a:lstStyle/>
        <a:p>
          <a:endParaRPr lang="pl-PL"/>
        </a:p>
      </dgm:t>
    </dgm:pt>
    <dgm:pt modelId="{50C044DF-7792-41A3-807D-AE9097835686}" type="sibTrans" cxnId="{2FB45E3B-073C-471D-AF2E-1FEE058E19EA}">
      <dgm:prSet/>
      <dgm:spPr/>
      <dgm:t>
        <a:bodyPr/>
        <a:lstStyle/>
        <a:p>
          <a:endParaRPr lang="pl-PL"/>
        </a:p>
      </dgm:t>
    </dgm:pt>
    <dgm:pt modelId="{AF33A3C8-A433-4B30-AA38-86B1285F6A6A}">
      <dgm:prSet/>
      <dgm:spPr/>
      <dgm:t>
        <a:bodyPr/>
        <a:lstStyle/>
        <a:p>
          <a:r>
            <a:rPr lang="pl-PL" dirty="0"/>
            <a:t>Kwerenda mediów</a:t>
          </a:r>
        </a:p>
      </dgm:t>
    </dgm:pt>
    <dgm:pt modelId="{8CAFF72B-4AD9-44EC-99D7-94C163453EE7}" type="parTrans" cxnId="{7F75ABB7-1D35-47EE-9BE3-A96F99B43D95}">
      <dgm:prSet/>
      <dgm:spPr/>
      <dgm:t>
        <a:bodyPr/>
        <a:lstStyle/>
        <a:p>
          <a:endParaRPr lang="pl-PL"/>
        </a:p>
      </dgm:t>
    </dgm:pt>
    <dgm:pt modelId="{EA8DDFCD-0E7C-4888-8D44-AFDBA052BB37}" type="sibTrans" cxnId="{7F75ABB7-1D35-47EE-9BE3-A96F99B43D95}">
      <dgm:prSet/>
      <dgm:spPr/>
      <dgm:t>
        <a:bodyPr/>
        <a:lstStyle/>
        <a:p>
          <a:endParaRPr lang="pl-PL"/>
        </a:p>
      </dgm:t>
    </dgm:pt>
    <dgm:pt modelId="{DB628146-0752-4EF3-9CF6-2D9E55791574}">
      <dgm:prSet/>
      <dgm:spPr/>
      <dgm:t>
        <a:bodyPr/>
        <a:lstStyle/>
        <a:p>
          <a:r>
            <a:rPr lang="pl-PL"/>
            <a:t>Pomiar wskaźników rezultatu</a:t>
          </a:r>
        </a:p>
      </dgm:t>
    </dgm:pt>
    <dgm:pt modelId="{45F006DE-E6B7-4D06-9730-4D07A0939CE1}" type="parTrans" cxnId="{1896B2E4-09D3-4E1C-B5BC-59090A517677}">
      <dgm:prSet/>
      <dgm:spPr/>
      <dgm:t>
        <a:bodyPr/>
        <a:lstStyle/>
        <a:p>
          <a:endParaRPr lang="pl-PL"/>
        </a:p>
      </dgm:t>
    </dgm:pt>
    <dgm:pt modelId="{FD9AE1D2-1530-4C01-B7A2-A45639868D9F}" type="sibTrans" cxnId="{1896B2E4-09D3-4E1C-B5BC-59090A517677}">
      <dgm:prSet/>
      <dgm:spPr/>
      <dgm:t>
        <a:bodyPr/>
        <a:lstStyle/>
        <a:p>
          <a:endParaRPr lang="pl-PL"/>
        </a:p>
      </dgm:t>
    </dgm:pt>
    <dgm:pt modelId="{858FF844-ABC0-4D3C-B2E9-64A359103B9C}">
      <dgm:prSet/>
      <dgm:spPr/>
      <dgm:t>
        <a:bodyPr/>
        <a:lstStyle/>
        <a:p>
          <a:r>
            <a:rPr lang="pl-PL"/>
            <a:t>Wywiady pogłębione </a:t>
          </a:r>
        </a:p>
      </dgm:t>
    </dgm:pt>
    <dgm:pt modelId="{840D4C11-ED7F-4202-808F-5D4969EF636C}" type="parTrans" cxnId="{92686FE6-A240-4F32-A5C3-F07786268EF7}">
      <dgm:prSet/>
      <dgm:spPr/>
      <dgm:t>
        <a:bodyPr/>
        <a:lstStyle/>
        <a:p>
          <a:endParaRPr lang="pl-PL"/>
        </a:p>
      </dgm:t>
    </dgm:pt>
    <dgm:pt modelId="{8B5E6E8B-3AC0-4321-98A5-EEB323B7720A}" type="sibTrans" cxnId="{92686FE6-A240-4F32-A5C3-F07786268EF7}">
      <dgm:prSet/>
      <dgm:spPr/>
      <dgm:t>
        <a:bodyPr/>
        <a:lstStyle/>
        <a:p>
          <a:endParaRPr lang="pl-PL"/>
        </a:p>
      </dgm:t>
    </dgm:pt>
    <dgm:pt modelId="{7FE9F221-851A-4D59-8CAF-C17D2E6B6BB5}" type="pres">
      <dgm:prSet presAssocID="{CA48E092-FE5D-4C55-AD0B-F72C8BCECD4C}" presName="diagram" presStyleCnt="0">
        <dgm:presLayoutVars>
          <dgm:dir/>
          <dgm:resizeHandles val="exact"/>
        </dgm:presLayoutVars>
      </dgm:prSet>
      <dgm:spPr/>
    </dgm:pt>
    <dgm:pt modelId="{73F8F068-33BD-4FE8-BB05-4066669CB080}" type="pres">
      <dgm:prSet presAssocID="{2E874B2D-A4D0-4481-94C6-2B61DBED43DD}" presName="node" presStyleLbl="node1" presStyleIdx="0" presStyleCnt="8" custScaleX="119951">
        <dgm:presLayoutVars>
          <dgm:bulletEnabled val="1"/>
        </dgm:presLayoutVars>
      </dgm:prSet>
      <dgm:spPr/>
    </dgm:pt>
    <dgm:pt modelId="{321C124F-1F8C-4633-B6FA-EC6D19E7527B}" type="pres">
      <dgm:prSet presAssocID="{D2B7C7E1-8C02-4213-A850-031C6C157873}" presName="sibTrans" presStyleCnt="0"/>
      <dgm:spPr/>
    </dgm:pt>
    <dgm:pt modelId="{0E0E7C33-4933-4DA1-82FF-C210A0339F20}" type="pres">
      <dgm:prSet presAssocID="{010D1B79-849D-4436-8EF7-6C97091AF123}" presName="node" presStyleLbl="node1" presStyleIdx="1" presStyleCnt="8" custScaleX="119951">
        <dgm:presLayoutVars>
          <dgm:bulletEnabled val="1"/>
        </dgm:presLayoutVars>
      </dgm:prSet>
      <dgm:spPr/>
    </dgm:pt>
    <dgm:pt modelId="{838E3164-0CFA-450C-B44C-98F6A5425E0E}" type="pres">
      <dgm:prSet presAssocID="{7C95EB7B-E4D8-4A47-ADD7-F2321AA2585A}" presName="sibTrans" presStyleCnt="0"/>
      <dgm:spPr/>
    </dgm:pt>
    <dgm:pt modelId="{7C113D77-B1F5-4CBE-8FF0-040D28BD5F51}" type="pres">
      <dgm:prSet presAssocID="{858FF844-ABC0-4D3C-B2E9-64A359103B9C}" presName="node" presStyleLbl="node1" presStyleIdx="2" presStyleCnt="8" custScaleX="119951">
        <dgm:presLayoutVars>
          <dgm:bulletEnabled val="1"/>
        </dgm:presLayoutVars>
      </dgm:prSet>
      <dgm:spPr/>
    </dgm:pt>
    <dgm:pt modelId="{802FB298-8EB0-4385-8202-70BF85EB6479}" type="pres">
      <dgm:prSet presAssocID="{8B5E6E8B-3AC0-4321-98A5-EEB323B7720A}" presName="sibTrans" presStyleCnt="0"/>
      <dgm:spPr/>
    </dgm:pt>
    <dgm:pt modelId="{77DB4754-4DF3-453F-996E-0BA960D59A64}" type="pres">
      <dgm:prSet presAssocID="{A3631F3A-B3EE-420A-ABC9-FD759DA9ADD0}" presName="node" presStyleLbl="node1" presStyleIdx="3" presStyleCnt="8" custScaleX="119951">
        <dgm:presLayoutVars>
          <dgm:bulletEnabled val="1"/>
        </dgm:presLayoutVars>
      </dgm:prSet>
      <dgm:spPr/>
    </dgm:pt>
    <dgm:pt modelId="{2583B0FD-86D8-4797-A780-B1C6375E47AE}" type="pres">
      <dgm:prSet presAssocID="{F3DF489C-856F-4441-BAA0-A8472519AF46}" presName="sibTrans" presStyleCnt="0"/>
      <dgm:spPr/>
    </dgm:pt>
    <dgm:pt modelId="{2ECA563A-4A6E-4EBE-883A-BD0289A5972A}" type="pres">
      <dgm:prSet presAssocID="{42AA34B0-4677-4A74-A7F2-095F28D8A1C1}" presName="node" presStyleLbl="node1" presStyleIdx="4" presStyleCnt="8" custScaleX="119951">
        <dgm:presLayoutVars>
          <dgm:bulletEnabled val="1"/>
        </dgm:presLayoutVars>
      </dgm:prSet>
      <dgm:spPr/>
    </dgm:pt>
    <dgm:pt modelId="{9BEF109A-9DA7-4FE7-B990-7E500FBB940A}" type="pres">
      <dgm:prSet presAssocID="{79D18B1E-01C6-431A-B47F-62E6ACABB6BB}" presName="sibTrans" presStyleCnt="0"/>
      <dgm:spPr/>
    </dgm:pt>
    <dgm:pt modelId="{88B5499A-1D33-4F7F-97FD-F8D4FAED83C0}" type="pres">
      <dgm:prSet presAssocID="{FD6295D4-EC00-4350-B6FD-22BEBB28B1FC}" presName="node" presStyleLbl="node1" presStyleIdx="5" presStyleCnt="8" custScaleX="119951">
        <dgm:presLayoutVars>
          <dgm:bulletEnabled val="1"/>
        </dgm:presLayoutVars>
      </dgm:prSet>
      <dgm:spPr/>
    </dgm:pt>
    <dgm:pt modelId="{A75E117B-09AA-4538-814F-F19105EE3ADE}" type="pres">
      <dgm:prSet presAssocID="{50C044DF-7792-41A3-807D-AE9097835686}" presName="sibTrans" presStyleCnt="0"/>
      <dgm:spPr/>
    </dgm:pt>
    <dgm:pt modelId="{7A93DFA9-85AB-4D5A-8C09-825AD7E9B20F}" type="pres">
      <dgm:prSet presAssocID="{AF33A3C8-A433-4B30-AA38-86B1285F6A6A}" presName="node" presStyleLbl="node1" presStyleIdx="6" presStyleCnt="8" custScaleX="119951">
        <dgm:presLayoutVars>
          <dgm:bulletEnabled val="1"/>
        </dgm:presLayoutVars>
      </dgm:prSet>
      <dgm:spPr/>
    </dgm:pt>
    <dgm:pt modelId="{3E32C52E-93F0-42C8-8F54-3AC4251F3D67}" type="pres">
      <dgm:prSet presAssocID="{EA8DDFCD-0E7C-4888-8D44-AFDBA052BB37}" presName="sibTrans" presStyleCnt="0"/>
      <dgm:spPr/>
    </dgm:pt>
    <dgm:pt modelId="{16728976-2286-401C-AFBC-33E673A1A88F}" type="pres">
      <dgm:prSet presAssocID="{DB628146-0752-4EF3-9CF6-2D9E55791574}" presName="node" presStyleLbl="node1" presStyleIdx="7" presStyleCnt="8" custScaleX="119951">
        <dgm:presLayoutVars>
          <dgm:bulletEnabled val="1"/>
        </dgm:presLayoutVars>
      </dgm:prSet>
      <dgm:spPr/>
    </dgm:pt>
  </dgm:ptLst>
  <dgm:cxnLst>
    <dgm:cxn modelId="{63F5DB0B-D4CA-42C0-8783-1D7109B02D2F}" type="presOf" srcId="{858FF844-ABC0-4D3C-B2E9-64A359103B9C}" destId="{7C113D77-B1F5-4CBE-8FF0-040D28BD5F51}" srcOrd="0" destOrd="0" presId="urn:microsoft.com/office/officeart/2005/8/layout/default"/>
    <dgm:cxn modelId="{3F9FF822-7415-468B-B58D-2F5044CC60FB}" type="presOf" srcId="{2E874B2D-A4D0-4481-94C6-2B61DBED43DD}" destId="{73F8F068-33BD-4FE8-BB05-4066669CB080}" srcOrd="0" destOrd="0" presId="urn:microsoft.com/office/officeart/2005/8/layout/default"/>
    <dgm:cxn modelId="{5ECA2C34-4C40-4EC4-8F9A-042FC6529EFE}" type="presOf" srcId="{A3631F3A-B3EE-420A-ABC9-FD759DA9ADD0}" destId="{77DB4754-4DF3-453F-996E-0BA960D59A64}" srcOrd="0" destOrd="0" presId="urn:microsoft.com/office/officeart/2005/8/layout/default"/>
    <dgm:cxn modelId="{2FB45E3B-073C-471D-AF2E-1FEE058E19EA}" srcId="{CA48E092-FE5D-4C55-AD0B-F72C8BCECD4C}" destId="{FD6295D4-EC00-4350-B6FD-22BEBB28B1FC}" srcOrd="5" destOrd="0" parTransId="{6EE45C2D-8009-4076-B431-C0B432DE7C1E}" sibTransId="{50C044DF-7792-41A3-807D-AE9097835686}"/>
    <dgm:cxn modelId="{74F69C6C-38E7-4CC9-A0B9-CBE359E25537}" srcId="{CA48E092-FE5D-4C55-AD0B-F72C8BCECD4C}" destId="{A3631F3A-B3EE-420A-ABC9-FD759DA9ADD0}" srcOrd="3" destOrd="0" parTransId="{8A7CFC8D-A894-4E14-96E2-67B08660674B}" sibTransId="{F3DF489C-856F-4441-BAA0-A8472519AF46}"/>
    <dgm:cxn modelId="{7E1AC378-764E-4388-90AE-1A112157ABD6}" srcId="{CA48E092-FE5D-4C55-AD0B-F72C8BCECD4C}" destId="{2E874B2D-A4D0-4481-94C6-2B61DBED43DD}" srcOrd="0" destOrd="0" parTransId="{174D9AB1-39B6-4AD9-9524-AEA10530BB0D}" sibTransId="{D2B7C7E1-8C02-4213-A850-031C6C157873}"/>
    <dgm:cxn modelId="{1D2F7A85-BC4E-401C-89CC-71A31096B868}" srcId="{CA48E092-FE5D-4C55-AD0B-F72C8BCECD4C}" destId="{010D1B79-849D-4436-8EF7-6C97091AF123}" srcOrd="1" destOrd="0" parTransId="{1C3CB7E6-6074-4B16-AB13-84E8ECE0D8B9}" sibTransId="{7C95EB7B-E4D8-4A47-ADD7-F2321AA2585A}"/>
    <dgm:cxn modelId="{D3890590-A20C-48F0-BFF1-01DFE6C6C2D0}" type="presOf" srcId="{DB628146-0752-4EF3-9CF6-2D9E55791574}" destId="{16728976-2286-401C-AFBC-33E673A1A88F}" srcOrd="0" destOrd="0" presId="urn:microsoft.com/office/officeart/2005/8/layout/default"/>
    <dgm:cxn modelId="{C70438A6-37B3-48A4-BFC5-63B1D78FEB3D}" type="presOf" srcId="{AF33A3C8-A433-4B30-AA38-86B1285F6A6A}" destId="{7A93DFA9-85AB-4D5A-8C09-825AD7E9B20F}" srcOrd="0" destOrd="0" presId="urn:microsoft.com/office/officeart/2005/8/layout/default"/>
    <dgm:cxn modelId="{A068DAB3-9A03-4A7C-9EDF-FE0A9453EAE9}" type="presOf" srcId="{CA48E092-FE5D-4C55-AD0B-F72C8BCECD4C}" destId="{7FE9F221-851A-4D59-8CAF-C17D2E6B6BB5}" srcOrd="0" destOrd="0" presId="urn:microsoft.com/office/officeart/2005/8/layout/default"/>
    <dgm:cxn modelId="{7F75ABB7-1D35-47EE-9BE3-A96F99B43D95}" srcId="{CA48E092-FE5D-4C55-AD0B-F72C8BCECD4C}" destId="{AF33A3C8-A433-4B30-AA38-86B1285F6A6A}" srcOrd="6" destOrd="0" parTransId="{8CAFF72B-4AD9-44EC-99D7-94C163453EE7}" sibTransId="{EA8DDFCD-0E7C-4888-8D44-AFDBA052BB37}"/>
    <dgm:cxn modelId="{E05F9DB8-FE0E-40F0-AAF1-CDA821C7581A}" type="presOf" srcId="{010D1B79-849D-4436-8EF7-6C97091AF123}" destId="{0E0E7C33-4933-4DA1-82FF-C210A0339F20}" srcOrd="0" destOrd="0" presId="urn:microsoft.com/office/officeart/2005/8/layout/default"/>
    <dgm:cxn modelId="{70B1D0DC-9279-45EE-9259-9580BD248A7C}" type="presOf" srcId="{42AA34B0-4677-4A74-A7F2-095F28D8A1C1}" destId="{2ECA563A-4A6E-4EBE-883A-BD0289A5972A}" srcOrd="0" destOrd="0" presId="urn:microsoft.com/office/officeart/2005/8/layout/default"/>
    <dgm:cxn modelId="{1896B2E4-09D3-4E1C-B5BC-59090A517677}" srcId="{CA48E092-FE5D-4C55-AD0B-F72C8BCECD4C}" destId="{DB628146-0752-4EF3-9CF6-2D9E55791574}" srcOrd="7" destOrd="0" parTransId="{45F006DE-E6B7-4D06-9730-4D07A0939CE1}" sibTransId="{FD9AE1D2-1530-4C01-B7A2-A45639868D9F}"/>
    <dgm:cxn modelId="{92686FE6-A240-4F32-A5C3-F07786268EF7}" srcId="{CA48E092-FE5D-4C55-AD0B-F72C8BCECD4C}" destId="{858FF844-ABC0-4D3C-B2E9-64A359103B9C}" srcOrd="2" destOrd="0" parTransId="{840D4C11-ED7F-4202-808F-5D4969EF636C}" sibTransId="{8B5E6E8B-3AC0-4321-98A5-EEB323B7720A}"/>
    <dgm:cxn modelId="{D71FFCEB-3CBC-4101-BE74-3FB7EE5C6E98}" srcId="{CA48E092-FE5D-4C55-AD0B-F72C8BCECD4C}" destId="{42AA34B0-4677-4A74-A7F2-095F28D8A1C1}" srcOrd="4" destOrd="0" parTransId="{B7A430C0-709A-4308-80DB-BFAF6C9CE78D}" sibTransId="{79D18B1E-01C6-431A-B47F-62E6ACABB6BB}"/>
    <dgm:cxn modelId="{80010FEC-73F8-40B7-8469-703B750D2708}" type="presOf" srcId="{FD6295D4-EC00-4350-B6FD-22BEBB28B1FC}" destId="{88B5499A-1D33-4F7F-97FD-F8D4FAED83C0}" srcOrd="0" destOrd="0" presId="urn:microsoft.com/office/officeart/2005/8/layout/default"/>
    <dgm:cxn modelId="{7B50680F-AD9E-4023-A4FD-113FC6ED142D}" type="presParOf" srcId="{7FE9F221-851A-4D59-8CAF-C17D2E6B6BB5}" destId="{73F8F068-33BD-4FE8-BB05-4066669CB080}" srcOrd="0" destOrd="0" presId="urn:microsoft.com/office/officeart/2005/8/layout/default"/>
    <dgm:cxn modelId="{C375763E-25BC-423C-8344-D371044FA0AA}" type="presParOf" srcId="{7FE9F221-851A-4D59-8CAF-C17D2E6B6BB5}" destId="{321C124F-1F8C-4633-B6FA-EC6D19E7527B}" srcOrd="1" destOrd="0" presId="urn:microsoft.com/office/officeart/2005/8/layout/default"/>
    <dgm:cxn modelId="{90420690-6B51-4D2B-97B5-CE763B407129}" type="presParOf" srcId="{7FE9F221-851A-4D59-8CAF-C17D2E6B6BB5}" destId="{0E0E7C33-4933-4DA1-82FF-C210A0339F20}" srcOrd="2" destOrd="0" presId="urn:microsoft.com/office/officeart/2005/8/layout/default"/>
    <dgm:cxn modelId="{9F608425-BDEB-465B-B5AC-052DE86CE0A3}" type="presParOf" srcId="{7FE9F221-851A-4D59-8CAF-C17D2E6B6BB5}" destId="{838E3164-0CFA-450C-B44C-98F6A5425E0E}" srcOrd="3" destOrd="0" presId="urn:microsoft.com/office/officeart/2005/8/layout/default"/>
    <dgm:cxn modelId="{B3984F20-C13D-4181-BE1F-996FEBBEBCE2}" type="presParOf" srcId="{7FE9F221-851A-4D59-8CAF-C17D2E6B6BB5}" destId="{7C113D77-B1F5-4CBE-8FF0-040D28BD5F51}" srcOrd="4" destOrd="0" presId="urn:microsoft.com/office/officeart/2005/8/layout/default"/>
    <dgm:cxn modelId="{5788D4F1-7C76-4AC3-80CD-92EA7CADD142}" type="presParOf" srcId="{7FE9F221-851A-4D59-8CAF-C17D2E6B6BB5}" destId="{802FB298-8EB0-4385-8202-70BF85EB6479}" srcOrd="5" destOrd="0" presId="urn:microsoft.com/office/officeart/2005/8/layout/default"/>
    <dgm:cxn modelId="{00132B97-A2D4-4555-B766-3539424F08FB}" type="presParOf" srcId="{7FE9F221-851A-4D59-8CAF-C17D2E6B6BB5}" destId="{77DB4754-4DF3-453F-996E-0BA960D59A64}" srcOrd="6" destOrd="0" presId="urn:microsoft.com/office/officeart/2005/8/layout/default"/>
    <dgm:cxn modelId="{8F585B7D-CAEF-4952-9D3A-E8E363BF2ACC}" type="presParOf" srcId="{7FE9F221-851A-4D59-8CAF-C17D2E6B6BB5}" destId="{2583B0FD-86D8-4797-A780-B1C6375E47AE}" srcOrd="7" destOrd="0" presId="urn:microsoft.com/office/officeart/2005/8/layout/default"/>
    <dgm:cxn modelId="{2D4CB96F-5A38-4EA7-846F-857558BCF6EF}" type="presParOf" srcId="{7FE9F221-851A-4D59-8CAF-C17D2E6B6BB5}" destId="{2ECA563A-4A6E-4EBE-883A-BD0289A5972A}" srcOrd="8" destOrd="0" presId="urn:microsoft.com/office/officeart/2005/8/layout/default"/>
    <dgm:cxn modelId="{3D672D33-C776-412C-A40C-00E49AE681BB}" type="presParOf" srcId="{7FE9F221-851A-4D59-8CAF-C17D2E6B6BB5}" destId="{9BEF109A-9DA7-4FE7-B990-7E500FBB940A}" srcOrd="9" destOrd="0" presId="urn:microsoft.com/office/officeart/2005/8/layout/default"/>
    <dgm:cxn modelId="{EEE688C9-F818-443B-B4E6-76C04BBC1EA6}" type="presParOf" srcId="{7FE9F221-851A-4D59-8CAF-C17D2E6B6BB5}" destId="{88B5499A-1D33-4F7F-97FD-F8D4FAED83C0}" srcOrd="10" destOrd="0" presId="urn:microsoft.com/office/officeart/2005/8/layout/default"/>
    <dgm:cxn modelId="{427CB57E-81E4-44AA-8B0B-28338514BEBB}" type="presParOf" srcId="{7FE9F221-851A-4D59-8CAF-C17D2E6B6BB5}" destId="{A75E117B-09AA-4538-814F-F19105EE3ADE}" srcOrd="11" destOrd="0" presId="urn:microsoft.com/office/officeart/2005/8/layout/default"/>
    <dgm:cxn modelId="{811DE475-1A76-407D-B694-55D08E5A11A2}" type="presParOf" srcId="{7FE9F221-851A-4D59-8CAF-C17D2E6B6BB5}" destId="{7A93DFA9-85AB-4D5A-8C09-825AD7E9B20F}" srcOrd="12" destOrd="0" presId="urn:microsoft.com/office/officeart/2005/8/layout/default"/>
    <dgm:cxn modelId="{3815EE17-03E9-4D28-BD23-CE0D187B6AF5}" type="presParOf" srcId="{7FE9F221-851A-4D59-8CAF-C17D2E6B6BB5}" destId="{3E32C52E-93F0-42C8-8F54-3AC4251F3D67}" srcOrd="13" destOrd="0" presId="urn:microsoft.com/office/officeart/2005/8/layout/default"/>
    <dgm:cxn modelId="{DA048F78-C06D-43A3-95B3-6244D10D69C2}" type="presParOf" srcId="{7FE9F221-851A-4D59-8CAF-C17D2E6B6BB5}" destId="{16728976-2286-401C-AFBC-33E673A1A88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BA24E-1BBB-4D27-8DA1-0B635465E567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94209B13-73B4-4EED-9BCD-08A448B3B66E}">
      <dgm:prSet phldrT="[Tekst]"/>
      <dgm:spPr/>
      <dgm:t>
        <a:bodyPr/>
        <a:lstStyle/>
        <a:p>
          <a:r>
            <a:rPr lang="pl-PL"/>
            <a:t>Polska</a:t>
          </a:r>
        </a:p>
      </dgm:t>
    </dgm:pt>
    <dgm:pt modelId="{6108D8F0-86A7-46AC-8489-EA5B473B8366}" type="parTrans" cxnId="{C7C514CA-FBBB-4579-9499-371BED5BE50C}">
      <dgm:prSet/>
      <dgm:spPr/>
      <dgm:t>
        <a:bodyPr/>
        <a:lstStyle/>
        <a:p>
          <a:endParaRPr lang="pl-PL"/>
        </a:p>
      </dgm:t>
    </dgm:pt>
    <dgm:pt modelId="{929A495D-2628-4222-A118-BE5C37FFA374}" type="sibTrans" cxnId="{C7C514CA-FBBB-4579-9499-371BED5BE50C}">
      <dgm:prSet/>
      <dgm:spPr/>
      <dgm:t>
        <a:bodyPr/>
        <a:lstStyle/>
        <a:p>
          <a:endParaRPr lang="pl-PL"/>
        </a:p>
      </dgm:t>
    </dgm:pt>
    <dgm:pt modelId="{66708DCB-CFAF-4758-BD6B-B83160266986}">
      <dgm:prSet/>
      <dgm:spPr/>
      <dgm:t>
        <a:bodyPr/>
        <a:lstStyle/>
        <a:p>
          <a:r>
            <a:rPr lang="pl-PL"/>
            <a:t>Wspólnoty samorządowe</a:t>
          </a:r>
        </a:p>
      </dgm:t>
    </dgm:pt>
    <dgm:pt modelId="{263562FF-D507-4F94-AFB5-12CAD2930BC5}" type="parTrans" cxnId="{1890E5B2-F7D1-4D23-89D6-910260FE48B3}">
      <dgm:prSet/>
      <dgm:spPr/>
      <dgm:t>
        <a:bodyPr/>
        <a:lstStyle/>
        <a:p>
          <a:endParaRPr lang="pl-PL"/>
        </a:p>
      </dgm:t>
    </dgm:pt>
    <dgm:pt modelId="{D6D8155A-686E-42AA-9A7F-1F789CDF6D40}" type="sibTrans" cxnId="{1890E5B2-F7D1-4D23-89D6-910260FE48B3}">
      <dgm:prSet/>
      <dgm:spPr/>
      <dgm:t>
        <a:bodyPr/>
        <a:lstStyle/>
        <a:p>
          <a:endParaRPr lang="pl-PL"/>
        </a:p>
      </dgm:t>
    </dgm:pt>
    <dgm:pt modelId="{67CCEDAA-7967-4E6D-8940-2A895AE93095}">
      <dgm:prSet/>
      <dgm:spPr/>
      <dgm:t>
        <a:bodyPr/>
        <a:lstStyle/>
        <a:p>
          <a:r>
            <a:rPr lang="pl-PL"/>
            <a:t>Gminne samorządowe jednostki organizacyjne</a:t>
          </a:r>
        </a:p>
      </dgm:t>
    </dgm:pt>
    <dgm:pt modelId="{430F4B3F-F444-46C4-998A-EFE3A3DCDC12}" type="parTrans" cxnId="{457342F7-0F16-42D1-8603-7D0307C997DA}">
      <dgm:prSet/>
      <dgm:spPr/>
      <dgm:t>
        <a:bodyPr/>
        <a:lstStyle/>
        <a:p>
          <a:endParaRPr lang="pl-PL"/>
        </a:p>
      </dgm:t>
    </dgm:pt>
    <dgm:pt modelId="{15001846-D20B-4445-A7A2-4B015BF7C878}" type="sibTrans" cxnId="{457342F7-0F16-42D1-8603-7D0307C997DA}">
      <dgm:prSet/>
      <dgm:spPr/>
      <dgm:t>
        <a:bodyPr/>
        <a:lstStyle/>
        <a:p>
          <a:endParaRPr lang="pl-PL"/>
        </a:p>
      </dgm:t>
    </dgm:pt>
    <dgm:pt modelId="{3FCCF25E-3A6F-452A-B8F2-F57FD264E50A}">
      <dgm:prSet/>
      <dgm:spPr/>
      <dgm:t>
        <a:bodyPr/>
        <a:lstStyle/>
        <a:p>
          <a:r>
            <a:rPr lang="pl-PL"/>
            <a:t>Białoruś</a:t>
          </a:r>
        </a:p>
      </dgm:t>
    </dgm:pt>
    <dgm:pt modelId="{59B45CC7-C56F-4416-8697-17A90E698BD5}" type="parTrans" cxnId="{55AE0EC7-5D7A-42CA-A807-51B5AA7B7D0E}">
      <dgm:prSet/>
      <dgm:spPr/>
      <dgm:t>
        <a:bodyPr/>
        <a:lstStyle/>
        <a:p>
          <a:endParaRPr lang="pl-PL"/>
        </a:p>
      </dgm:t>
    </dgm:pt>
    <dgm:pt modelId="{EAED4D27-F78F-4E00-AF7F-A239C41B1BFA}" type="sibTrans" cxnId="{55AE0EC7-5D7A-42CA-A807-51B5AA7B7D0E}">
      <dgm:prSet/>
      <dgm:spPr/>
      <dgm:t>
        <a:bodyPr/>
        <a:lstStyle/>
        <a:p>
          <a:endParaRPr lang="pl-PL"/>
        </a:p>
      </dgm:t>
    </dgm:pt>
    <dgm:pt modelId="{54C3F46F-BDC7-4087-97DC-02F8A77EB9A7}">
      <dgm:prSet/>
      <dgm:spPr/>
      <dgm:t>
        <a:bodyPr/>
        <a:lstStyle/>
        <a:p>
          <a:r>
            <a:rPr lang="pl-PL"/>
            <a:t>Wspólnoty samorządowe</a:t>
          </a:r>
        </a:p>
      </dgm:t>
    </dgm:pt>
    <dgm:pt modelId="{05B0F941-B125-4053-845C-4DD8613A64B4}" type="parTrans" cxnId="{63669FD3-75BF-4975-84B0-FB8A656CC44F}">
      <dgm:prSet/>
      <dgm:spPr/>
      <dgm:t>
        <a:bodyPr/>
        <a:lstStyle/>
        <a:p>
          <a:endParaRPr lang="pl-PL"/>
        </a:p>
      </dgm:t>
    </dgm:pt>
    <dgm:pt modelId="{81DEDB4E-CEA8-4AA7-9C4B-9ABECE024379}" type="sibTrans" cxnId="{63669FD3-75BF-4975-84B0-FB8A656CC44F}">
      <dgm:prSet/>
      <dgm:spPr/>
      <dgm:t>
        <a:bodyPr/>
        <a:lstStyle/>
        <a:p>
          <a:endParaRPr lang="pl-PL"/>
        </a:p>
      </dgm:t>
    </dgm:pt>
    <dgm:pt modelId="{9EB4F210-F3E3-46A7-94DE-2EFB87366906}">
      <dgm:prSet/>
      <dgm:spPr/>
      <dgm:t>
        <a:bodyPr/>
        <a:lstStyle/>
        <a:p>
          <a:r>
            <a:rPr lang="pl-PL"/>
            <a:t>Ukraina</a:t>
          </a:r>
        </a:p>
      </dgm:t>
    </dgm:pt>
    <dgm:pt modelId="{A36E6309-9A9D-47A7-80F4-65520264AD97}" type="parTrans" cxnId="{C997B717-880F-4A8F-8492-1CD2C782F248}">
      <dgm:prSet/>
      <dgm:spPr/>
      <dgm:t>
        <a:bodyPr/>
        <a:lstStyle/>
        <a:p>
          <a:endParaRPr lang="pl-PL"/>
        </a:p>
      </dgm:t>
    </dgm:pt>
    <dgm:pt modelId="{CA6EDD18-28FF-4789-985F-01BFE2E0DB0B}" type="sibTrans" cxnId="{C997B717-880F-4A8F-8492-1CD2C782F248}">
      <dgm:prSet/>
      <dgm:spPr/>
      <dgm:t>
        <a:bodyPr/>
        <a:lstStyle/>
        <a:p>
          <a:endParaRPr lang="pl-PL"/>
        </a:p>
      </dgm:t>
    </dgm:pt>
    <dgm:pt modelId="{5C569D6F-75B6-4913-9154-0A8FDD6A8E38}">
      <dgm:prSet/>
      <dgm:spPr/>
      <dgm:t>
        <a:bodyPr/>
        <a:lstStyle/>
        <a:p>
          <a:r>
            <a:rPr lang="pl-PL"/>
            <a:t>Wspólnoty samorządowe</a:t>
          </a:r>
        </a:p>
      </dgm:t>
    </dgm:pt>
    <dgm:pt modelId="{62E6B8BE-0297-4D7F-B316-F011C7AA50AB}" type="parTrans" cxnId="{D6171696-6464-4EF8-A1EC-5799BA65BB86}">
      <dgm:prSet/>
      <dgm:spPr/>
      <dgm:t>
        <a:bodyPr/>
        <a:lstStyle/>
        <a:p>
          <a:endParaRPr lang="pl-PL"/>
        </a:p>
      </dgm:t>
    </dgm:pt>
    <dgm:pt modelId="{3C7A77A3-7D24-442C-AA07-B3B1DF8EED97}" type="sibTrans" cxnId="{D6171696-6464-4EF8-A1EC-5799BA65BB86}">
      <dgm:prSet/>
      <dgm:spPr/>
      <dgm:t>
        <a:bodyPr/>
        <a:lstStyle/>
        <a:p>
          <a:endParaRPr lang="pl-PL"/>
        </a:p>
      </dgm:t>
    </dgm:pt>
    <dgm:pt modelId="{08C6D223-04D0-4D2A-9960-BD3587764CCC}">
      <dgm:prSet/>
      <dgm:spPr/>
      <dgm:t>
        <a:bodyPr/>
        <a:lstStyle/>
        <a:p>
          <a:r>
            <a:rPr lang="pl-PL"/>
            <a:t>Państwowe jednostki organizacyjne</a:t>
          </a:r>
        </a:p>
      </dgm:t>
    </dgm:pt>
    <dgm:pt modelId="{6AA1AE1D-A282-4355-BA08-2E80A51FF3DD}" type="parTrans" cxnId="{839C4845-138A-4ABE-9485-C67AC00CDED6}">
      <dgm:prSet/>
      <dgm:spPr/>
      <dgm:t>
        <a:bodyPr/>
        <a:lstStyle/>
        <a:p>
          <a:endParaRPr lang="pl-PL"/>
        </a:p>
      </dgm:t>
    </dgm:pt>
    <dgm:pt modelId="{6EB0C0F0-E83A-440A-B68D-8A35CC78F4E3}" type="sibTrans" cxnId="{839C4845-138A-4ABE-9485-C67AC00CDED6}">
      <dgm:prSet/>
      <dgm:spPr/>
      <dgm:t>
        <a:bodyPr/>
        <a:lstStyle/>
        <a:p>
          <a:endParaRPr lang="pl-PL"/>
        </a:p>
      </dgm:t>
    </dgm:pt>
    <dgm:pt modelId="{689BB821-0E80-4170-9A7A-5F22B9F8BAB5}">
      <dgm:prSet/>
      <dgm:spPr/>
      <dgm:t>
        <a:bodyPr/>
        <a:lstStyle/>
        <a:p>
          <a:r>
            <a:rPr lang="pl-PL"/>
            <a:t>Stowarzyszenia</a:t>
          </a:r>
        </a:p>
      </dgm:t>
    </dgm:pt>
    <dgm:pt modelId="{883ADEA9-9557-43D2-8E6A-ECE36E493C1D}" type="parTrans" cxnId="{CEEA9582-8BD7-4C0B-A30E-B33721B9983D}">
      <dgm:prSet/>
      <dgm:spPr/>
      <dgm:t>
        <a:bodyPr/>
        <a:lstStyle/>
        <a:p>
          <a:endParaRPr lang="pl-PL"/>
        </a:p>
      </dgm:t>
    </dgm:pt>
    <dgm:pt modelId="{62E4F334-235B-4554-8872-306AEE57569B}" type="sibTrans" cxnId="{CEEA9582-8BD7-4C0B-A30E-B33721B9983D}">
      <dgm:prSet/>
      <dgm:spPr/>
      <dgm:t>
        <a:bodyPr/>
        <a:lstStyle/>
        <a:p>
          <a:endParaRPr lang="pl-PL"/>
        </a:p>
      </dgm:t>
    </dgm:pt>
    <dgm:pt modelId="{07C06CBC-DE75-4452-B432-E595800E8FA2}" type="pres">
      <dgm:prSet presAssocID="{028BA24E-1BBB-4D27-8DA1-0B635465E567}" presName="theList" presStyleCnt="0">
        <dgm:presLayoutVars>
          <dgm:dir/>
          <dgm:animLvl val="lvl"/>
          <dgm:resizeHandles val="exact"/>
        </dgm:presLayoutVars>
      </dgm:prSet>
      <dgm:spPr/>
    </dgm:pt>
    <dgm:pt modelId="{25372012-E7EC-4339-96E3-2B3B0AE1E515}" type="pres">
      <dgm:prSet presAssocID="{94209B13-73B4-4EED-9BCD-08A448B3B66E}" presName="compNode" presStyleCnt="0"/>
      <dgm:spPr/>
    </dgm:pt>
    <dgm:pt modelId="{715D36EA-CB0F-4FED-B085-5DD41AE57D21}" type="pres">
      <dgm:prSet presAssocID="{94209B13-73B4-4EED-9BCD-08A448B3B66E}" presName="aNode" presStyleLbl="bgShp" presStyleIdx="0" presStyleCnt="3"/>
      <dgm:spPr/>
    </dgm:pt>
    <dgm:pt modelId="{432E1185-4F0B-4B1A-8675-6F200543A9BD}" type="pres">
      <dgm:prSet presAssocID="{94209B13-73B4-4EED-9BCD-08A448B3B66E}" presName="textNode" presStyleLbl="bgShp" presStyleIdx="0" presStyleCnt="3"/>
      <dgm:spPr/>
    </dgm:pt>
    <dgm:pt modelId="{88995E8B-0794-4C0F-9E47-5E05356F2393}" type="pres">
      <dgm:prSet presAssocID="{94209B13-73B4-4EED-9BCD-08A448B3B66E}" presName="compChildNode" presStyleCnt="0"/>
      <dgm:spPr/>
    </dgm:pt>
    <dgm:pt modelId="{F6202187-5B19-4EA9-B371-9880355A8771}" type="pres">
      <dgm:prSet presAssocID="{94209B13-73B4-4EED-9BCD-08A448B3B66E}" presName="theInnerList" presStyleCnt="0"/>
      <dgm:spPr/>
    </dgm:pt>
    <dgm:pt modelId="{F333217A-CF48-4752-A8D1-24BECC6A6BFE}" type="pres">
      <dgm:prSet presAssocID="{66708DCB-CFAF-4758-BD6B-B83160266986}" presName="childNode" presStyleLbl="node1" presStyleIdx="0" presStyleCnt="6">
        <dgm:presLayoutVars>
          <dgm:bulletEnabled val="1"/>
        </dgm:presLayoutVars>
      </dgm:prSet>
      <dgm:spPr/>
    </dgm:pt>
    <dgm:pt modelId="{6EE1A58E-2433-4385-84D3-D58084695503}" type="pres">
      <dgm:prSet presAssocID="{66708DCB-CFAF-4758-BD6B-B83160266986}" presName="aSpace2" presStyleCnt="0"/>
      <dgm:spPr/>
    </dgm:pt>
    <dgm:pt modelId="{CCB8134A-D097-4CCB-8707-314677D0B127}" type="pres">
      <dgm:prSet presAssocID="{67CCEDAA-7967-4E6D-8940-2A895AE93095}" presName="childNode" presStyleLbl="node1" presStyleIdx="1" presStyleCnt="6">
        <dgm:presLayoutVars>
          <dgm:bulletEnabled val="1"/>
        </dgm:presLayoutVars>
      </dgm:prSet>
      <dgm:spPr/>
    </dgm:pt>
    <dgm:pt modelId="{BB8C0889-7AB8-40F9-82AF-A679B03E025B}" type="pres">
      <dgm:prSet presAssocID="{94209B13-73B4-4EED-9BCD-08A448B3B66E}" presName="aSpace" presStyleCnt="0"/>
      <dgm:spPr/>
    </dgm:pt>
    <dgm:pt modelId="{88605705-BA09-4700-86DF-CEBED3B6F34D}" type="pres">
      <dgm:prSet presAssocID="{3FCCF25E-3A6F-452A-B8F2-F57FD264E50A}" presName="compNode" presStyleCnt="0"/>
      <dgm:spPr/>
    </dgm:pt>
    <dgm:pt modelId="{64AD33C5-6854-42E8-A839-045E959DB0D1}" type="pres">
      <dgm:prSet presAssocID="{3FCCF25E-3A6F-452A-B8F2-F57FD264E50A}" presName="aNode" presStyleLbl="bgShp" presStyleIdx="1" presStyleCnt="3"/>
      <dgm:spPr/>
    </dgm:pt>
    <dgm:pt modelId="{463B2ACF-FDFA-4EAC-A0CF-E00EFC452FE0}" type="pres">
      <dgm:prSet presAssocID="{3FCCF25E-3A6F-452A-B8F2-F57FD264E50A}" presName="textNode" presStyleLbl="bgShp" presStyleIdx="1" presStyleCnt="3"/>
      <dgm:spPr/>
    </dgm:pt>
    <dgm:pt modelId="{381601DA-8696-4DA7-9D79-FA217C47DF2F}" type="pres">
      <dgm:prSet presAssocID="{3FCCF25E-3A6F-452A-B8F2-F57FD264E50A}" presName="compChildNode" presStyleCnt="0"/>
      <dgm:spPr/>
    </dgm:pt>
    <dgm:pt modelId="{6C45D920-30AA-4FA6-82FD-1C09D5B89D5F}" type="pres">
      <dgm:prSet presAssocID="{3FCCF25E-3A6F-452A-B8F2-F57FD264E50A}" presName="theInnerList" presStyleCnt="0"/>
      <dgm:spPr/>
    </dgm:pt>
    <dgm:pt modelId="{76F8A704-6141-451D-982A-C547A495B968}" type="pres">
      <dgm:prSet presAssocID="{54C3F46F-BDC7-4087-97DC-02F8A77EB9A7}" presName="childNode" presStyleLbl="node1" presStyleIdx="2" presStyleCnt="6">
        <dgm:presLayoutVars>
          <dgm:bulletEnabled val="1"/>
        </dgm:presLayoutVars>
      </dgm:prSet>
      <dgm:spPr/>
    </dgm:pt>
    <dgm:pt modelId="{7E778211-ACE7-4688-B915-FE48356A923B}" type="pres">
      <dgm:prSet presAssocID="{54C3F46F-BDC7-4087-97DC-02F8A77EB9A7}" presName="aSpace2" presStyleCnt="0"/>
      <dgm:spPr/>
    </dgm:pt>
    <dgm:pt modelId="{422AE563-BEF6-4F98-B53C-530A9AC18518}" type="pres">
      <dgm:prSet presAssocID="{08C6D223-04D0-4D2A-9960-BD3587764CCC}" presName="childNode" presStyleLbl="node1" presStyleIdx="3" presStyleCnt="6">
        <dgm:presLayoutVars>
          <dgm:bulletEnabled val="1"/>
        </dgm:presLayoutVars>
      </dgm:prSet>
      <dgm:spPr/>
    </dgm:pt>
    <dgm:pt modelId="{EE0A74E3-9CA5-4C4D-B845-64A0A6949433}" type="pres">
      <dgm:prSet presAssocID="{3FCCF25E-3A6F-452A-B8F2-F57FD264E50A}" presName="aSpace" presStyleCnt="0"/>
      <dgm:spPr/>
    </dgm:pt>
    <dgm:pt modelId="{95E07902-1E81-49E0-AEA7-B442BEE73FE6}" type="pres">
      <dgm:prSet presAssocID="{9EB4F210-F3E3-46A7-94DE-2EFB87366906}" presName="compNode" presStyleCnt="0"/>
      <dgm:spPr/>
    </dgm:pt>
    <dgm:pt modelId="{957671AF-0666-4795-8F42-8E6491F53041}" type="pres">
      <dgm:prSet presAssocID="{9EB4F210-F3E3-46A7-94DE-2EFB87366906}" presName="aNode" presStyleLbl="bgShp" presStyleIdx="2" presStyleCnt="3"/>
      <dgm:spPr/>
    </dgm:pt>
    <dgm:pt modelId="{7505D534-4FE0-49C2-A635-0F893A99AECB}" type="pres">
      <dgm:prSet presAssocID="{9EB4F210-F3E3-46A7-94DE-2EFB87366906}" presName="textNode" presStyleLbl="bgShp" presStyleIdx="2" presStyleCnt="3"/>
      <dgm:spPr/>
    </dgm:pt>
    <dgm:pt modelId="{6420E8CE-2702-46E6-8D87-E4FDA5BF163A}" type="pres">
      <dgm:prSet presAssocID="{9EB4F210-F3E3-46A7-94DE-2EFB87366906}" presName="compChildNode" presStyleCnt="0"/>
      <dgm:spPr/>
    </dgm:pt>
    <dgm:pt modelId="{B0ECADFE-BC40-4767-AE93-0BCD4A73E3C1}" type="pres">
      <dgm:prSet presAssocID="{9EB4F210-F3E3-46A7-94DE-2EFB87366906}" presName="theInnerList" presStyleCnt="0"/>
      <dgm:spPr/>
    </dgm:pt>
    <dgm:pt modelId="{2BC5B3A4-530B-47E6-8692-B01C0E61F9D8}" type="pres">
      <dgm:prSet presAssocID="{5C569D6F-75B6-4913-9154-0A8FDD6A8E38}" presName="childNode" presStyleLbl="node1" presStyleIdx="4" presStyleCnt="6">
        <dgm:presLayoutVars>
          <dgm:bulletEnabled val="1"/>
        </dgm:presLayoutVars>
      </dgm:prSet>
      <dgm:spPr/>
    </dgm:pt>
    <dgm:pt modelId="{E770A326-EF45-4A1D-84F8-B0940186D7F4}" type="pres">
      <dgm:prSet presAssocID="{5C569D6F-75B6-4913-9154-0A8FDD6A8E38}" presName="aSpace2" presStyleCnt="0"/>
      <dgm:spPr/>
    </dgm:pt>
    <dgm:pt modelId="{8BD82FAC-8E0E-4CFA-9762-748B98C5C70A}" type="pres">
      <dgm:prSet presAssocID="{689BB821-0E80-4170-9A7A-5F22B9F8BAB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D5AFF60C-CC18-4E61-A83D-C974B46EEBED}" type="presOf" srcId="{9EB4F210-F3E3-46A7-94DE-2EFB87366906}" destId="{7505D534-4FE0-49C2-A635-0F893A99AECB}" srcOrd="1" destOrd="0" presId="urn:microsoft.com/office/officeart/2005/8/layout/lProcess2"/>
    <dgm:cxn modelId="{C997B717-880F-4A8F-8492-1CD2C782F248}" srcId="{028BA24E-1BBB-4D27-8DA1-0B635465E567}" destId="{9EB4F210-F3E3-46A7-94DE-2EFB87366906}" srcOrd="2" destOrd="0" parTransId="{A36E6309-9A9D-47A7-80F4-65520264AD97}" sibTransId="{CA6EDD18-28FF-4789-985F-01BFE2E0DB0B}"/>
    <dgm:cxn modelId="{D9BFD22E-67C7-4E87-B47A-F7F7603427CF}" type="presOf" srcId="{028BA24E-1BBB-4D27-8DA1-0B635465E567}" destId="{07C06CBC-DE75-4452-B432-E595800E8FA2}" srcOrd="0" destOrd="0" presId="urn:microsoft.com/office/officeart/2005/8/layout/lProcess2"/>
    <dgm:cxn modelId="{C051585F-99A0-4B2E-8EB4-F8F425B87AC6}" type="presOf" srcId="{3FCCF25E-3A6F-452A-B8F2-F57FD264E50A}" destId="{463B2ACF-FDFA-4EAC-A0CF-E00EFC452FE0}" srcOrd="1" destOrd="0" presId="urn:microsoft.com/office/officeart/2005/8/layout/lProcess2"/>
    <dgm:cxn modelId="{D9275B60-32FB-472B-9148-B900FF504E40}" type="presOf" srcId="{66708DCB-CFAF-4758-BD6B-B83160266986}" destId="{F333217A-CF48-4752-A8D1-24BECC6A6BFE}" srcOrd="0" destOrd="0" presId="urn:microsoft.com/office/officeart/2005/8/layout/lProcess2"/>
    <dgm:cxn modelId="{608D4445-F7C8-4F6B-BDD1-B8B4ED8D8539}" type="presOf" srcId="{94209B13-73B4-4EED-9BCD-08A448B3B66E}" destId="{715D36EA-CB0F-4FED-B085-5DD41AE57D21}" srcOrd="0" destOrd="0" presId="urn:microsoft.com/office/officeart/2005/8/layout/lProcess2"/>
    <dgm:cxn modelId="{839C4845-138A-4ABE-9485-C67AC00CDED6}" srcId="{3FCCF25E-3A6F-452A-B8F2-F57FD264E50A}" destId="{08C6D223-04D0-4D2A-9960-BD3587764CCC}" srcOrd="1" destOrd="0" parTransId="{6AA1AE1D-A282-4355-BA08-2E80A51FF3DD}" sibTransId="{6EB0C0F0-E83A-440A-B68D-8A35CC78F4E3}"/>
    <dgm:cxn modelId="{B29F3249-19E9-4743-81CC-08B1A4ED0B36}" type="presOf" srcId="{3FCCF25E-3A6F-452A-B8F2-F57FD264E50A}" destId="{64AD33C5-6854-42E8-A839-045E959DB0D1}" srcOrd="0" destOrd="0" presId="urn:microsoft.com/office/officeart/2005/8/layout/lProcess2"/>
    <dgm:cxn modelId="{F8FB0254-87FE-4CDB-BC1A-CF624DD35A08}" type="presOf" srcId="{08C6D223-04D0-4D2A-9960-BD3587764CCC}" destId="{422AE563-BEF6-4F98-B53C-530A9AC18518}" srcOrd="0" destOrd="0" presId="urn:microsoft.com/office/officeart/2005/8/layout/lProcess2"/>
    <dgm:cxn modelId="{CEEA9582-8BD7-4C0B-A30E-B33721B9983D}" srcId="{9EB4F210-F3E3-46A7-94DE-2EFB87366906}" destId="{689BB821-0E80-4170-9A7A-5F22B9F8BAB5}" srcOrd="1" destOrd="0" parTransId="{883ADEA9-9557-43D2-8E6A-ECE36E493C1D}" sibTransId="{62E4F334-235B-4554-8872-306AEE57569B}"/>
    <dgm:cxn modelId="{D6171696-6464-4EF8-A1EC-5799BA65BB86}" srcId="{9EB4F210-F3E3-46A7-94DE-2EFB87366906}" destId="{5C569D6F-75B6-4913-9154-0A8FDD6A8E38}" srcOrd="0" destOrd="0" parTransId="{62E6B8BE-0297-4D7F-B316-F011C7AA50AB}" sibTransId="{3C7A77A3-7D24-442C-AA07-B3B1DF8EED97}"/>
    <dgm:cxn modelId="{2BDE039B-D960-4D05-A4FD-8533947FBABE}" type="presOf" srcId="{54C3F46F-BDC7-4087-97DC-02F8A77EB9A7}" destId="{76F8A704-6141-451D-982A-C547A495B968}" srcOrd="0" destOrd="0" presId="urn:microsoft.com/office/officeart/2005/8/layout/lProcess2"/>
    <dgm:cxn modelId="{596C789D-8024-4EFE-95A1-BB58EB34DBB2}" type="presOf" srcId="{67CCEDAA-7967-4E6D-8940-2A895AE93095}" destId="{CCB8134A-D097-4CCB-8707-314677D0B127}" srcOrd="0" destOrd="0" presId="urn:microsoft.com/office/officeart/2005/8/layout/lProcess2"/>
    <dgm:cxn modelId="{1890E5B2-F7D1-4D23-89D6-910260FE48B3}" srcId="{94209B13-73B4-4EED-9BCD-08A448B3B66E}" destId="{66708DCB-CFAF-4758-BD6B-B83160266986}" srcOrd="0" destOrd="0" parTransId="{263562FF-D507-4F94-AFB5-12CAD2930BC5}" sibTransId="{D6D8155A-686E-42AA-9A7F-1F789CDF6D40}"/>
    <dgm:cxn modelId="{55AE0EC7-5D7A-42CA-A807-51B5AA7B7D0E}" srcId="{028BA24E-1BBB-4D27-8DA1-0B635465E567}" destId="{3FCCF25E-3A6F-452A-B8F2-F57FD264E50A}" srcOrd="1" destOrd="0" parTransId="{59B45CC7-C56F-4416-8697-17A90E698BD5}" sibTransId="{EAED4D27-F78F-4E00-AF7F-A239C41B1BFA}"/>
    <dgm:cxn modelId="{C7C514CA-FBBB-4579-9499-371BED5BE50C}" srcId="{028BA24E-1BBB-4D27-8DA1-0B635465E567}" destId="{94209B13-73B4-4EED-9BCD-08A448B3B66E}" srcOrd="0" destOrd="0" parTransId="{6108D8F0-86A7-46AC-8489-EA5B473B8366}" sibTransId="{929A495D-2628-4222-A118-BE5C37FFA374}"/>
    <dgm:cxn modelId="{63669FD3-75BF-4975-84B0-FB8A656CC44F}" srcId="{3FCCF25E-3A6F-452A-B8F2-F57FD264E50A}" destId="{54C3F46F-BDC7-4087-97DC-02F8A77EB9A7}" srcOrd="0" destOrd="0" parTransId="{05B0F941-B125-4053-845C-4DD8613A64B4}" sibTransId="{81DEDB4E-CEA8-4AA7-9C4B-9ABECE024379}"/>
    <dgm:cxn modelId="{CCAE5FD9-AF0A-4316-A44B-0369E93469A4}" type="presOf" srcId="{9EB4F210-F3E3-46A7-94DE-2EFB87366906}" destId="{957671AF-0666-4795-8F42-8E6491F53041}" srcOrd="0" destOrd="0" presId="urn:microsoft.com/office/officeart/2005/8/layout/lProcess2"/>
    <dgm:cxn modelId="{32EAEAE2-311B-4B24-BD0B-54EB105938A9}" type="presOf" srcId="{5C569D6F-75B6-4913-9154-0A8FDD6A8E38}" destId="{2BC5B3A4-530B-47E6-8692-B01C0E61F9D8}" srcOrd="0" destOrd="0" presId="urn:microsoft.com/office/officeart/2005/8/layout/lProcess2"/>
    <dgm:cxn modelId="{457342F7-0F16-42D1-8603-7D0307C997DA}" srcId="{94209B13-73B4-4EED-9BCD-08A448B3B66E}" destId="{67CCEDAA-7967-4E6D-8940-2A895AE93095}" srcOrd="1" destOrd="0" parTransId="{430F4B3F-F444-46C4-998A-EFE3A3DCDC12}" sibTransId="{15001846-D20B-4445-A7A2-4B015BF7C878}"/>
    <dgm:cxn modelId="{5E7DCEF9-DD82-4F41-BF3C-81FC1AD6F5D2}" type="presOf" srcId="{94209B13-73B4-4EED-9BCD-08A448B3B66E}" destId="{432E1185-4F0B-4B1A-8675-6F200543A9BD}" srcOrd="1" destOrd="0" presId="urn:microsoft.com/office/officeart/2005/8/layout/lProcess2"/>
    <dgm:cxn modelId="{64EB7FFF-ACE9-4EAD-9382-3F271305D170}" type="presOf" srcId="{689BB821-0E80-4170-9A7A-5F22B9F8BAB5}" destId="{8BD82FAC-8E0E-4CFA-9762-748B98C5C70A}" srcOrd="0" destOrd="0" presId="urn:microsoft.com/office/officeart/2005/8/layout/lProcess2"/>
    <dgm:cxn modelId="{0F1AF7A1-1A48-4BE2-BC28-77635EA537EC}" type="presParOf" srcId="{07C06CBC-DE75-4452-B432-E595800E8FA2}" destId="{25372012-E7EC-4339-96E3-2B3B0AE1E515}" srcOrd="0" destOrd="0" presId="urn:microsoft.com/office/officeart/2005/8/layout/lProcess2"/>
    <dgm:cxn modelId="{427FD8D8-29C7-4046-9FA2-7154AC99D7C0}" type="presParOf" srcId="{25372012-E7EC-4339-96E3-2B3B0AE1E515}" destId="{715D36EA-CB0F-4FED-B085-5DD41AE57D21}" srcOrd="0" destOrd="0" presId="urn:microsoft.com/office/officeart/2005/8/layout/lProcess2"/>
    <dgm:cxn modelId="{6A4E2304-2073-40A7-8406-C01654B855DF}" type="presParOf" srcId="{25372012-E7EC-4339-96E3-2B3B0AE1E515}" destId="{432E1185-4F0B-4B1A-8675-6F200543A9BD}" srcOrd="1" destOrd="0" presId="urn:microsoft.com/office/officeart/2005/8/layout/lProcess2"/>
    <dgm:cxn modelId="{BC8433EF-CE21-4B20-A8C5-E4849837DDDE}" type="presParOf" srcId="{25372012-E7EC-4339-96E3-2B3B0AE1E515}" destId="{88995E8B-0794-4C0F-9E47-5E05356F2393}" srcOrd="2" destOrd="0" presId="urn:microsoft.com/office/officeart/2005/8/layout/lProcess2"/>
    <dgm:cxn modelId="{655D7163-DD6C-402C-94C6-0DF80EDDA12D}" type="presParOf" srcId="{88995E8B-0794-4C0F-9E47-5E05356F2393}" destId="{F6202187-5B19-4EA9-B371-9880355A8771}" srcOrd="0" destOrd="0" presId="urn:microsoft.com/office/officeart/2005/8/layout/lProcess2"/>
    <dgm:cxn modelId="{979DD98D-62DB-4117-A328-83E73F9C8AE5}" type="presParOf" srcId="{F6202187-5B19-4EA9-B371-9880355A8771}" destId="{F333217A-CF48-4752-A8D1-24BECC6A6BFE}" srcOrd="0" destOrd="0" presId="urn:microsoft.com/office/officeart/2005/8/layout/lProcess2"/>
    <dgm:cxn modelId="{EA8209CE-08EB-4F46-AEB1-CC2D8CCF3589}" type="presParOf" srcId="{F6202187-5B19-4EA9-B371-9880355A8771}" destId="{6EE1A58E-2433-4385-84D3-D58084695503}" srcOrd="1" destOrd="0" presId="urn:microsoft.com/office/officeart/2005/8/layout/lProcess2"/>
    <dgm:cxn modelId="{1F5021A5-794E-4735-ADD2-7F5892F6C325}" type="presParOf" srcId="{F6202187-5B19-4EA9-B371-9880355A8771}" destId="{CCB8134A-D097-4CCB-8707-314677D0B127}" srcOrd="2" destOrd="0" presId="urn:microsoft.com/office/officeart/2005/8/layout/lProcess2"/>
    <dgm:cxn modelId="{C2044DE1-330B-4588-97B9-807FD8693E7A}" type="presParOf" srcId="{07C06CBC-DE75-4452-B432-E595800E8FA2}" destId="{BB8C0889-7AB8-40F9-82AF-A679B03E025B}" srcOrd="1" destOrd="0" presId="urn:microsoft.com/office/officeart/2005/8/layout/lProcess2"/>
    <dgm:cxn modelId="{5C810612-ABDC-49BE-91AA-B9042A753348}" type="presParOf" srcId="{07C06CBC-DE75-4452-B432-E595800E8FA2}" destId="{88605705-BA09-4700-86DF-CEBED3B6F34D}" srcOrd="2" destOrd="0" presId="urn:microsoft.com/office/officeart/2005/8/layout/lProcess2"/>
    <dgm:cxn modelId="{1E54E9EA-3CA6-4B33-9D70-B0EB93B086F1}" type="presParOf" srcId="{88605705-BA09-4700-86DF-CEBED3B6F34D}" destId="{64AD33C5-6854-42E8-A839-045E959DB0D1}" srcOrd="0" destOrd="0" presId="urn:microsoft.com/office/officeart/2005/8/layout/lProcess2"/>
    <dgm:cxn modelId="{24000833-0CA0-483A-AD96-9773C88C59EC}" type="presParOf" srcId="{88605705-BA09-4700-86DF-CEBED3B6F34D}" destId="{463B2ACF-FDFA-4EAC-A0CF-E00EFC452FE0}" srcOrd="1" destOrd="0" presId="urn:microsoft.com/office/officeart/2005/8/layout/lProcess2"/>
    <dgm:cxn modelId="{C77B6B01-7086-43E9-9897-237D12738034}" type="presParOf" srcId="{88605705-BA09-4700-86DF-CEBED3B6F34D}" destId="{381601DA-8696-4DA7-9D79-FA217C47DF2F}" srcOrd="2" destOrd="0" presId="urn:microsoft.com/office/officeart/2005/8/layout/lProcess2"/>
    <dgm:cxn modelId="{CE1CA7FF-88E8-4D27-A79E-A7D987083348}" type="presParOf" srcId="{381601DA-8696-4DA7-9D79-FA217C47DF2F}" destId="{6C45D920-30AA-4FA6-82FD-1C09D5B89D5F}" srcOrd="0" destOrd="0" presId="urn:microsoft.com/office/officeart/2005/8/layout/lProcess2"/>
    <dgm:cxn modelId="{9CE0E246-8944-49D0-99CF-CFFBCFE8B690}" type="presParOf" srcId="{6C45D920-30AA-4FA6-82FD-1C09D5B89D5F}" destId="{76F8A704-6141-451D-982A-C547A495B968}" srcOrd="0" destOrd="0" presId="urn:microsoft.com/office/officeart/2005/8/layout/lProcess2"/>
    <dgm:cxn modelId="{2A03F864-506B-4467-B0F5-69A66F44B4A5}" type="presParOf" srcId="{6C45D920-30AA-4FA6-82FD-1C09D5B89D5F}" destId="{7E778211-ACE7-4688-B915-FE48356A923B}" srcOrd="1" destOrd="0" presId="urn:microsoft.com/office/officeart/2005/8/layout/lProcess2"/>
    <dgm:cxn modelId="{96249B9F-2318-4DA6-8E57-C41412EB059A}" type="presParOf" srcId="{6C45D920-30AA-4FA6-82FD-1C09D5B89D5F}" destId="{422AE563-BEF6-4F98-B53C-530A9AC18518}" srcOrd="2" destOrd="0" presId="urn:microsoft.com/office/officeart/2005/8/layout/lProcess2"/>
    <dgm:cxn modelId="{EC696EB7-CBAD-44AB-816B-9FE4354090C7}" type="presParOf" srcId="{07C06CBC-DE75-4452-B432-E595800E8FA2}" destId="{EE0A74E3-9CA5-4C4D-B845-64A0A6949433}" srcOrd="3" destOrd="0" presId="urn:microsoft.com/office/officeart/2005/8/layout/lProcess2"/>
    <dgm:cxn modelId="{D293465A-BCA6-49B4-B3A7-35CCA7D72CFA}" type="presParOf" srcId="{07C06CBC-DE75-4452-B432-E595800E8FA2}" destId="{95E07902-1E81-49E0-AEA7-B442BEE73FE6}" srcOrd="4" destOrd="0" presId="urn:microsoft.com/office/officeart/2005/8/layout/lProcess2"/>
    <dgm:cxn modelId="{6C20BF47-AA8F-45DF-93CE-8B72FCED906A}" type="presParOf" srcId="{95E07902-1E81-49E0-AEA7-B442BEE73FE6}" destId="{957671AF-0666-4795-8F42-8E6491F53041}" srcOrd="0" destOrd="0" presId="urn:microsoft.com/office/officeart/2005/8/layout/lProcess2"/>
    <dgm:cxn modelId="{409C9F65-C9C7-4DC6-B2F2-787A910077B9}" type="presParOf" srcId="{95E07902-1E81-49E0-AEA7-B442BEE73FE6}" destId="{7505D534-4FE0-49C2-A635-0F893A99AECB}" srcOrd="1" destOrd="0" presId="urn:microsoft.com/office/officeart/2005/8/layout/lProcess2"/>
    <dgm:cxn modelId="{FC1EE942-5661-49C9-B906-E4EFDC5DC5C3}" type="presParOf" srcId="{95E07902-1E81-49E0-AEA7-B442BEE73FE6}" destId="{6420E8CE-2702-46E6-8D87-E4FDA5BF163A}" srcOrd="2" destOrd="0" presId="urn:microsoft.com/office/officeart/2005/8/layout/lProcess2"/>
    <dgm:cxn modelId="{30D36AD9-FF83-4EB7-8119-68CD1042BFB7}" type="presParOf" srcId="{6420E8CE-2702-46E6-8D87-E4FDA5BF163A}" destId="{B0ECADFE-BC40-4767-AE93-0BCD4A73E3C1}" srcOrd="0" destOrd="0" presId="urn:microsoft.com/office/officeart/2005/8/layout/lProcess2"/>
    <dgm:cxn modelId="{AA976659-9B2F-47C1-AF77-7F3BD313E9B4}" type="presParOf" srcId="{B0ECADFE-BC40-4767-AE93-0BCD4A73E3C1}" destId="{2BC5B3A4-530B-47E6-8692-B01C0E61F9D8}" srcOrd="0" destOrd="0" presId="urn:microsoft.com/office/officeart/2005/8/layout/lProcess2"/>
    <dgm:cxn modelId="{EA66730C-5E6C-4465-8FA9-5B6B0C5A0700}" type="presParOf" srcId="{B0ECADFE-BC40-4767-AE93-0BCD4A73E3C1}" destId="{E770A326-EF45-4A1D-84F8-B0940186D7F4}" srcOrd="1" destOrd="0" presId="urn:microsoft.com/office/officeart/2005/8/layout/lProcess2"/>
    <dgm:cxn modelId="{758786C3-333F-4AC7-8399-E8160938B89A}" type="presParOf" srcId="{B0ECADFE-BC40-4767-AE93-0BCD4A73E3C1}" destId="{8BD82FAC-8E0E-4CFA-9762-748B98C5C70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17D54-FB7C-492D-9107-FCEC5F7BFA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3121D2-4C62-41CF-87DB-D1969C7C2EC8}">
      <dgm:prSet phldrT="[Tekst]" custT="1"/>
      <dgm:spPr/>
      <dgm:t>
        <a:bodyPr/>
        <a:lstStyle/>
        <a:p>
          <a:r>
            <a:rPr lang="pl-PL" sz="3600" dirty="0"/>
            <a:t>8,14</a:t>
          </a:r>
        </a:p>
      </dgm:t>
    </dgm:pt>
    <dgm:pt modelId="{85257518-BAAA-4D10-88A1-8F1D7E709728}" type="parTrans" cxnId="{444CFE19-8195-43D9-BBA4-354847B2DB87}">
      <dgm:prSet/>
      <dgm:spPr/>
      <dgm:t>
        <a:bodyPr/>
        <a:lstStyle/>
        <a:p>
          <a:endParaRPr lang="pl-PL" sz="1600"/>
        </a:p>
      </dgm:t>
    </dgm:pt>
    <dgm:pt modelId="{E40D8228-9016-4FCB-9CC7-07BCD017B7D2}" type="sibTrans" cxnId="{444CFE19-8195-43D9-BBA4-354847B2DB87}">
      <dgm:prSet/>
      <dgm:spPr/>
      <dgm:t>
        <a:bodyPr/>
        <a:lstStyle/>
        <a:p>
          <a:endParaRPr lang="pl-PL" sz="1600"/>
        </a:p>
      </dgm:t>
    </dgm:pt>
    <dgm:pt modelId="{33A00828-9A86-49E4-A7CA-0D1DFA5EA580}">
      <dgm:prSet phldrT="[Tekst]" custT="1"/>
      <dgm:spPr/>
      <dgm:t>
        <a:bodyPr/>
        <a:lstStyle/>
        <a:p>
          <a:pPr algn="l"/>
          <a:r>
            <a:rPr lang="pl-PL" sz="1600" dirty="0"/>
            <a:t>Średnia ocena wystarczalności spotkań przed wybuchem wojny w Ukrainie</a:t>
          </a:r>
        </a:p>
      </dgm:t>
    </dgm:pt>
    <dgm:pt modelId="{F6E8A83A-AB65-4D7C-979B-EE2793317EB0}" type="parTrans" cxnId="{7008D2DA-D659-4173-9018-B0D7E987A28F}">
      <dgm:prSet/>
      <dgm:spPr/>
      <dgm:t>
        <a:bodyPr/>
        <a:lstStyle/>
        <a:p>
          <a:endParaRPr lang="pl-PL" sz="1600"/>
        </a:p>
      </dgm:t>
    </dgm:pt>
    <dgm:pt modelId="{CDD2D34E-F76F-46F4-8754-DAF5DA1E2C7E}" type="sibTrans" cxnId="{7008D2DA-D659-4173-9018-B0D7E987A28F}">
      <dgm:prSet/>
      <dgm:spPr/>
      <dgm:t>
        <a:bodyPr/>
        <a:lstStyle/>
        <a:p>
          <a:endParaRPr lang="pl-PL" sz="1600"/>
        </a:p>
      </dgm:t>
    </dgm:pt>
    <dgm:pt modelId="{D24BE3E7-3056-4B16-A38D-FD8E32100AFB}" type="pres">
      <dgm:prSet presAssocID="{F1217D54-FB7C-492D-9107-FCEC5F7BFA54}" presName="list" presStyleCnt="0">
        <dgm:presLayoutVars>
          <dgm:dir/>
          <dgm:animLvl val="lvl"/>
        </dgm:presLayoutVars>
      </dgm:prSet>
      <dgm:spPr/>
    </dgm:pt>
    <dgm:pt modelId="{2914263B-1C15-471B-8B28-EAA436A461C7}" type="pres">
      <dgm:prSet presAssocID="{473121D2-4C62-41CF-87DB-D1969C7C2EC8}" presName="posSpace" presStyleCnt="0"/>
      <dgm:spPr/>
    </dgm:pt>
    <dgm:pt modelId="{A3E9FB4E-61B6-4D7A-BF47-DFBEB56FBB89}" type="pres">
      <dgm:prSet presAssocID="{473121D2-4C62-41CF-87DB-D1969C7C2EC8}" presName="vertFlow" presStyleCnt="0"/>
      <dgm:spPr/>
    </dgm:pt>
    <dgm:pt modelId="{997EAED1-FDCD-4605-B2FA-52161B672E03}" type="pres">
      <dgm:prSet presAssocID="{473121D2-4C62-41CF-87DB-D1969C7C2EC8}" presName="topSpace" presStyleCnt="0"/>
      <dgm:spPr/>
    </dgm:pt>
    <dgm:pt modelId="{4D5F7518-2A7C-4906-BE86-BC0E4C07762B}" type="pres">
      <dgm:prSet presAssocID="{473121D2-4C62-41CF-87DB-D1969C7C2EC8}" presName="firstComp" presStyleCnt="0"/>
      <dgm:spPr/>
    </dgm:pt>
    <dgm:pt modelId="{862D8903-F17D-4ABB-89A3-BD27C83819C9}" type="pres">
      <dgm:prSet presAssocID="{473121D2-4C62-41CF-87DB-D1969C7C2EC8}" presName="firstChild" presStyleLbl="bgAccFollowNode1" presStyleIdx="0" presStyleCnt="1" custScaleY="132996"/>
      <dgm:spPr/>
    </dgm:pt>
    <dgm:pt modelId="{68748825-3EB1-4D98-80C5-3B487A7FB99D}" type="pres">
      <dgm:prSet presAssocID="{473121D2-4C62-41CF-87DB-D1969C7C2EC8}" presName="firstChildTx" presStyleLbl="bgAccFollowNode1" presStyleIdx="0" presStyleCnt="1">
        <dgm:presLayoutVars>
          <dgm:bulletEnabled val="1"/>
        </dgm:presLayoutVars>
      </dgm:prSet>
      <dgm:spPr/>
    </dgm:pt>
    <dgm:pt modelId="{34348A62-2B9C-4635-8172-06AD59A70D90}" type="pres">
      <dgm:prSet presAssocID="{473121D2-4C62-41CF-87DB-D1969C7C2EC8}" presName="negSpace" presStyleCnt="0"/>
      <dgm:spPr/>
    </dgm:pt>
    <dgm:pt modelId="{8F78F560-0A6D-4B1F-9990-59AAC2D7FC38}" type="pres">
      <dgm:prSet presAssocID="{473121D2-4C62-41CF-87DB-D1969C7C2EC8}" presName="circle" presStyleLbl="node1" presStyleIdx="0" presStyleCnt="1"/>
      <dgm:spPr/>
    </dgm:pt>
  </dgm:ptLst>
  <dgm:cxnLst>
    <dgm:cxn modelId="{444CFE19-8195-43D9-BBA4-354847B2DB87}" srcId="{F1217D54-FB7C-492D-9107-FCEC5F7BFA54}" destId="{473121D2-4C62-41CF-87DB-D1969C7C2EC8}" srcOrd="0" destOrd="0" parTransId="{85257518-BAAA-4D10-88A1-8F1D7E709728}" sibTransId="{E40D8228-9016-4FCB-9CC7-07BCD017B7D2}"/>
    <dgm:cxn modelId="{DCFF465C-2B08-473D-816E-B045418571B6}" type="presOf" srcId="{33A00828-9A86-49E4-A7CA-0D1DFA5EA580}" destId="{68748825-3EB1-4D98-80C5-3B487A7FB99D}" srcOrd="1" destOrd="0" presId="urn:microsoft.com/office/officeart/2005/8/layout/hList9"/>
    <dgm:cxn modelId="{ECF4836A-4789-4B9A-9EF3-1A46252593CD}" type="presOf" srcId="{F1217D54-FB7C-492D-9107-FCEC5F7BFA54}" destId="{D24BE3E7-3056-4B16-A38D-FD8E32100AFB}" srcOrd="0" destOrd="0" presId="urn:microsoft.com/office/officeart/2005/8/layout/hList9"/>
    <dgm:cxn modelId="{ACEC8758-3E73-4AAA-96FF-3AB7CF588315}" type="presOf" srcId="{473121D2-4C62-41CF-87DB-D1969C7C2EC8}" destId="{8F78F560-0A6D-4B1F-9990-59AAC2D7FC38}" srcOrd="0" destOrd="0" presId="urn:microsoft.com/office/officeart/2005/8/layout/hList9"/>
    <dgm:cxn modelId="{5320AAA1-0761-4185-874F-501ADE9CD57F}" type="presOf" srcId="{33A00828-9A86-49E4-A7CA-0D1DFA5EA580}" destId="{862D8903-F17D-4ABB-89A3-BD27C83819C9}" srcOrd="0" destOrd="0" presId="urn:microsoft.com/office/officeart/2005/8/layout/hList9"/>
    <dgm:cxn modelId="{7008D2DA-D659-4173-9018-B0D7E987A28F}" srcId="{473121D2-4C62-41CF-87DB-D1969C7C2EC8}" destId="{33A00828-9A86-49E4-A7CA-0D1DFA5EA580}" srcOrd="0" destOrd="0" parTransId="{F6E8A83A-AB65-4D7C-979B-EE2793317EB0}" sibTransId="{CDD2D34E-F76F-46F4-8754-DAF5DA1E2C7E}"/>
    <dgm:cxn modelId="{7969DD23-A4C8-4E69-B15C-2CB5E36A735E}" type="presParOf" srcId="{D24BE3E7-3056-4B16-A38D-FD8E32100AFB}" destId="{2914263B-1C15-471B-8B28-EAA436A461C7}" srcOrd="0" destOrd="0" presId="urn:microsoft.com/office/officeart/2005/8/layout/hList9"/>
    <dgm:cxn modelId="{7934EF6F-04C2-4C82-ACB2-73CE1B1A7F05}" type="presParOf" srcId="{D24BE3E7-3056-4B16-A38D-FD8E32100AFB}" destId="{A3E9FB4E-61B6-4D7A-BF47-DFBEB56FBB89}" srcOrd="1" destOrd="0" presId="urn:microsoft.com/office/officeart/2005/8/layout/hList9"/>
    <dgm:cxn modelId="{23BE787A-2E4E-4B2B-AE7B-087DF02157CF}" type="presParOf" srcId="{A3E9FB4E-61B6-4D7A-BF47-DFBEB56FBB89}" destId="{997EAED1-FDCD-4605-B2FA-52161B672E03}" srcOrd="0" destOrd="0" presId="urn:microsoft.com/office/officeart/2005/8/layout/hList9"/>
    <dgm:cxn modelId="{93108451-AF5D-4630-B70C-4DE116F212FB}" type="presParOf" srcId="{A3E9FB4E-61B6-4D7A-BF47-DFBEB56FBB89}" destId="{4D5F7518-2A7C-4906-BE86-BC0E4C07762B}" srcOrd="1" destOrd="0" presId="urn:microsoft.com/office/officeart/2005/8/layout/hList9"/>
    <dgm:cxn modelId="{98082BD2-A61C-4723-AE2A-6852D532ABD8}" type="presParOf" srcId="{4D5F7518-2A7C-4906-BE86-BC0E4C07762B}" destId="{862D8903-F17D-4ABB-89A3-BD27C83819C9}" srcOrd="0" destOrd="0" presId="urn:microsoft.com/office/officeart/2005/8/layout/hList9"/>
    <dgm:cxn modelId="{8DA93173-2A45-429F-88A7-C133E77EB6D0}" type="presParOf" srcId="{4D5F7518-2A7C-4906-BE86-BC0E4C07762B}" destId="{68748825-3EB1-4D98-80C5-3B487A7FB99D}" srcOrd="1" destOrd="0" presId="urn:microsoft.com/office/officeart/2005/8/layout/hList9"/>
    <dgm:cxn modelId="{490D7893-36D6-4988-8BEF-25A68C8B0663}" type="presParOf" srcId="{D24BE3E7-3056-4B16-A38D-FD8E32100AFB}" destId="{34348A62-2B9C-4635-8172-06AD59A70D90}" srcOrd="2" destOrd="0" presId="urn:microsoft.com/office/officeart/2005/8/layout/hList9"/>
    <dgm:cxn modelId="{3ED163F0-FAF4-4F9C-91CD-1BC67A7E3A57}" type="presParOf" srcId="{D24BE3E7-3056-4B16-A38D-FD8E32100AFB}" destId="{8F78F560-0A6D-4B1F-9990-59AAC2D7FC3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217D54-FB7C-492D-9107-FCEC5F7BFA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3121D2-4C62-41CF-87DB-D1969C7C2EC8}">
      <dgm:prSet phldrT="[Tekst]" custT="1"/>
      <dgm:spPr/>
      <dgm:t>
        <a:bodyPr/>
        <a:lstStyle/>
        <a:p>
          <a:r>
            <a:rPr lang="pl-PL" sz="3600" dirty="0"/>
            <a:t>5,63</a:t>
          </a:r>
        </a:p>
      </dgm:t>
    </dgm:pt>
    <dgm:pt modelId="{85257518-BAAA-4D10-88A1-8F1D7E709728}" type="parTrans" cxnId="{444CFE19-8195-43D9-BBA4-354847B2DB87}">
      <dgm:prSet/>
      <dgm:spPr/>
      <dgm:t>
        <a:bodyPr/>
        <a:lstStyle/>
        <a:p>
          <a:endParaRPr lang="pl-PL" sz="1600"/>
        </a:p>
      </dgm:t>
    </dgm:pt>
    <dgm:pt modelId="{E40D8228-9016-4FCB-9CC7-07BCD017B7D2}" type="sibTrans" cxnId="{444CFE19-8195-43D9-BBA4-354847B2DB87}">
      <dgm:prSet/>
      <dgm:spPr/>
      <dgm:t>
        <a:bodyPr/>
        <a:lstStyle/>
        <a:p>
          <a:endParaRPr lang="pl-PL" sz="1600"/>
        </a:p>
      </dgm:t>
    </dgm:pt>
    <dgm:pt modelId="{33A00828-9A86-49E4-A7CA-0D1DFA5EA580}">
      <dgm:prSet phldrT="[Tekst]" custT="1"/>
      <dgm:spPr/>
      <dgm:t>
        <a:bodyPr/>
        <a:lstStyle/>
        <a:p>
          <a:pPr algn="l"/>
          <a:r>
            <a:rPr lang="pl-PL" sz="1600" dirty="0"/>
            <a:t>Średnia ocena wystarczalności spotkań po wybuchu wojny w Ukrainie</a:t>
          </a:r>
        </a:p>
      </dgm:t>
    </dgm:pt>
    <dgm:pt modelId="{F6E8A83A-AB65-4D7C-979B-EE2793317EB0}" type="parTrans" cxnId="{7008D2DA-D659-4173-9018-B0D7E987A28F}">
      <dgm:prSet/>
      <dgm:spPr/>
      <dgm:t>
        <a:bodyPr/>
        <a:lstStyle/>
        <a:p>
          <a:endParaRPr lang="pl-PL" sz="1600"/>
        </a:p>
      </dgm:t>
    </dgm:pt>
    <dgm:pt modelId="{CDD2D34E-F76F-46F4-8754-DAF5DA1E2C7E}" type="sibTrans" cxnId="{7008D2DA-D659-4173-9018-B0D7E987A28F}">
      <dgm:prSet/>
      <dgm:spPr/>
      <dgm:t>
        <a:bodyPr/>
        <a:lstStyle/>
        <a:p>
          <a:endParaRPr lang="pl-PL" sz="1600"/>
        </a:p>
      </dgm:t>
    </dgm:pt>
    <dgm:pt modelId="{D24BE3E7-3056-4B16-A38D-FD8E32100AFB}" type="pres">
      <dgm:prSet presAssocID="{F1217D54-FB7C-492D-9107-FCEC5F7BFA54}" presName="list" presStyleCnt="0">
        <dgm:presLayoutVars>
          <dgm:dir/>
          <dgm:animLvl val="lvl"/>
        </dgm:presLayoutVars>
      </dgm:prSet>
      <dgm:spPr/>
    </dgm:pt>
    <dgm:pt modelId="{2914263B-1C15-471B-8B28-EAA436A461C7}" type="pres">
      <dgm:prSet presAssocID="{473121D2-4C62-41CF-87DB-D1969C7C2EC8}" presName="posSpace" presStyleCnt="0"/>
      <dgm:spPr/>
    </dgm:pt>
    <dgm:pt modelId="{A3E9FB4E-61B6-4D7A-BF47-DFBEB56FBB89}" type="pres">
      <dgm:prSet presAssocID="{473121D2-4C62-41CF-87DB-D1969C7C2EC8}" presName="vertFlow" presStyleCnt="0"/>
      <dgm:spPr/>
    </dgm:pt>
    <dgm:pt modelId="{997EAED1-FDCD-4605-B2FA-52161B672E03}" type="pres">
      <dgm:prSet presAssocID="{473121D2-4C62-41CF-87DB-D1969C7C2EC8}" presName="topSpace" presStyleCnt="0"/>
      <dgm:spPr/>
    </dgm:pt>
    <dgm:pt modelId="{4D5F7518-2A7C-4906-BE86-BC0E4C07762B}" type="pres">
      <dgm:prSet presAssocID="{473121D2-4C62-41CF-87DB-D1969C7C2EC8}" presName="firstComp" presStyleCnt="0"/>
      <dgm:spPr/>
    </dgm:pt>
    <dgm:pt modelId="{862D8903-F17D-4ABB-89A3-BD27C83819C9}" type="pres">
      <dgm:prSet presAssocID="{473121D2-4C62-41CF-87DB-D1969C7C2EC8}" presName="firstChild" presStyleLbl="bgAccFollowNode1" presStyleIdx="0" presStyleCnt="1" custScaleY="132996"/>
      <dgm:spPr/>
    </dgm:pt>
    <dgm:pt modelId="{68748825-3EB1-4D98-80C5-3B487A7FB99D}" type="pres">
      <dgm:prSet presAssocID="{473121D2-4C62-41CF-87DB-D1969C7C2EC8}" presName="firstChildTx" presStyleLbl="bgAccFollowNode1" presStyleIdx="0" presStyleCnt="1">
        <dgm:presLayoutVars>
          <dgm:bulletEnabled val="1"/>
        </dgm:presLayoutVars>
      </dgm:prSet>
      <dgm:spPr/>
    </dgm:pt>
    <dgm:pt modelId="{34348A62-2B9C-4635-8172-06AD59A70D90}" type="pres">
      <dgm:prSet presAssocID="{473121D2-4C62-41CF-87DB-D1969C7C2EC8}" presName="negSpace" presStyleCnt="0"/>
      <dgm:spPr/>
    </dgm:pt>
    <dgm:pt modelId="{8F78F560-0A6D-4B1F-9990-59AAC2D7FC38}" type="pres">
      <dgm:prSet presAssocID="{473121D2-4C62-41CF-87DB-D1969C7C2EC8}" presName="circle" presStyleLbl="node1" presStyleIdx="0" presStyleCnt="1"/>
      <dgm:spPr/>
    </dgm:pt>
  </dgm:ptLst>
  <dgm:cxnLst>
    <dgm:cxn modelId="{444CFE19-8195-43D9-BBA4-354847B2DB87}" srcId="{F1217D54-FB7C-492D-9107-FCEC5F7BFA54}" destId="{473121D2-4C62-41CF-87DB-D1969C7C2EC8}" srcOrd="0" destOrd="0" parTransId="{85257518-BAAA-4D10-88A1-8F1D7E709728}" sibTransId="{E40D8228-9016-4FCB-9CC7-07BCD017B7D2}"/>
    <dgm:cxn modelId="{DCFF465C-2B08-473D-816E-B045418571B6}" type="presOf" srcId="{33A00828-9A86-49E4-A7CA-0D1DFA5EA580}" destId="{68748825-3EB1-4D98-80C5-3B487A7FB99D}" srcOrd="1" destOrd="0" presId="urn:microsoft.com/office/officeart/2005/8/layout/hList9"/>
    <dgm:cxn modelId="{ECF4836A-4789-4B9A-9EF3-1A46252593CD}" type="presOf" srcId="{F1217D54-FB7C-492D-9107-FCEC5F7BFA54}" destId="{D24BE3E7-3056-4B16-A38D-FD8E32100AFB}" srcOrd="0" destOrd="0" presId="urn:microsoft.com/office/officeart/2005/8/layout/hList9"/>
    <dgm:cxn modelId="{ACEC8758-3E73-4AAA-96FF-3AB7CF588315}" type="presOf" srcId="{473121D2-4C62-41CF-87DB-D1969C7C2EC8}" destId="{8F78F560-0A6D-4B1F-9990-59AAC2D7FC38}" srcOrd="0" destOrd="0" presId="urn:microsoft.com/office/officeart/2005/8/layout/hList9"/>
    <dgm:cxn modelId="{5320AAA1-0761-4185-874F-501ADE9CD57F}" type="presOf" srcId="{33A00828-9A86-49E4-A7CA-0D1DFA5EA580}" destId="{862D8903-F17D-4ABB-89A3-BD27C83819C9}" srcOrd="0" destOrd="0" presId="urn:microsoft.com/office/officeart/2005/8/layout/hList9"/>
    <dgm:cxn modelId="{7008D2DA-D659-4173-9018-B0D7E987A28F}" srcId="{473121D2-4C62-41CF-87DB-D1969C7C2EC8}" destId="{33A00828-9A86-49E4-A7CA-0D1DFA5EA580}" srcOrd="0" destOrd="0" parTransId="{F6E8A83A-AB65-4D7C-979B-EE2793317EB0}" sibTransId="{CDD2D34E-F76F-46F4-8754-DAF5DA1E2C7E}"/>
    <dgm:cxn modelId="{7969DD23-A4C8-4E69-B15C-2CB5E36A735E}" type="presParOf" srcId="{D24BE3E7-3056-4B16-A38D-FD8E32100AFB}" destId="{2914263B-1C15-471B-8B28-EAA436A461C7}" srcOrd="0" destOrd="0" presId="urn:microsoft.com/office/officeart/2005/8/layout/hList9"/>
    <dgm:cxn modelId="{7934EF6F-04C2-4C82-ACB2-73CE1B1A7F05}" type="presParOf" srcId="{D24BE3E7-3056-4B16-A38D-FD8E32100AFB}" destId="{A3E9FB4E-61B6-4D7A-BF47-DFBEB56FBB89}" srcOrd="1" destOrd="0" presId="urn:microsoft.com/office/officeart/2005/8/layout/hList9"/>
    <dgm:cxn modelId="{23BE787A-2E4E-4B2B-AE7B-087DF02157CF}" type="presParOf" srcId="{A3E9FB4E-61B6-4D7A-BF47-DFBEB56FBB89}" destId="{997EAED1-FDCD-4605-B2FA-52161B672E03}" srcOrd="0" destOrd="0" presId="urn:microsoft.com/office/officeart/2005/8/layout/hList9"/>
    <dgm:cxn modelId="{93108451-AF5D-4630-B70C-4DE116F212FB}" type="presParOf" srcId="{A3E9FB4E-61B6-4D7A-BF47-DFBEB56FBB89}" destId="{4D5F7518-2A7C-4906-BE86-BC0E4C07762B}" srcOrd="1" destOrd="0" presId="urn:microsoft.com/office/officeart/2005/8/layout/hList9"/>
    <dgm:cxn modelId="{98082BD2-A61C-4723-AE2A-6852D532ABD8}" type="presParOf" srcId="{4D5F7518-2A7C-4906-BE86-BC0E4C07762B}" destId="{862D8903-F17D-4ABB-89A3-BD27C83819C9}" srcOrd="0" destOrd="0" presId="urn:microsoft.com/office/officeart/2005/8/layout/hList9"/>
    <dgm:cxn modelId="{8DA93173-2A45-429F-88A7-C133E77EB6D0}" type="presParOf" srcId="{4D5F7518-2A7C-4906-BE86-BC0E4C07762B}" destId="{68748825-3EB1-4D98-80C5-3B487A7FB99D}" srcOrd="1" destOrd="0" presId="urn:microsoft.com/office/officeart/2005/8/layout/hList9"/>
    <dgm:cxn modelId="{490D7893-36D6-4988-8BEF-25A68C8B0663}" type="presParOf" srcId="{D24BE3E7-3056-4B16-A38D-FD8E32100AFB}" destId="{34348A62-2B9C-4635-8172-06AD59A70D90}" srcOrd="2" destOrd="0" presId="urn:microsoft.com/office/officeart/2005/8/layout/hList9"/>
    <dgm:cxn modelId="{3ED163F0-FAF4-4F9C-91CD-1BC67A7E3A57}" type="presParOf" srcId="{D24BE3E7-3056-4B16-A38D-FD8E32100AFB}" destId="{8F78F560-0A6D-4B1F-9990-59AAC2D7FC3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17D54-FB7C-492D-9107-FCEC5F7BFA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3121D2-4C62-41CF-87DB-D1969C7C2EC8}">
      <dgm:prSet phldrT="[Tekst]" custT="1"/>
      <dgm:spPr/>
      <dgm:t>
        <a:bodyPr/>
        <a:lstStyle/>
        <a:p>
          <a:r>
            <a:rPr lang="pl-PL" sz="3600" dirty="0"/>
            <a:t>8,37</a:t>
          </a:r>
        </a:p>
      </dgm:t>
    </dgm:pt>
    <dgm:pt modelId="{85257518-BAAA-4D10-88A1-8F1D7E709728}" type="parTrans" cxnId="{444CFE19-8195-43D9-BBA4-354847B2DB87}">
      <dgm:prSet/>
      <dgm:spPr/>
      <dgm:t>
        <a:bodyPr/>
        <a:lstStyle/>
        <a:p>
          <a:endParaRPr lang="pl-PL" sz="1600"/>
        </a:p>
      </dgm:t>
    </dgm:pt>
    <dgm:pt modelId="{E40D8228-9016-4FCB-9CC7-07BCD017B7D2}" type="sibTrans" cxnId="{444CFE19-8195-43D9-BBA4-354847B2DB87}">
      <dgm:prSet/>
      <dgm:spPr/>
      <dgm:t>
        <a:bodyPr/>
        <a:lstStyle/>
        <a:p>
          <a:endParaRPr lang="pl-PL" sz="1600"/>
        </a:p>
      </dgm:t>
    </dgm:pt>
    <dgm:pt modelId="{33A00828-9A86-49E4-A7CA-0D1DFA5EA580}">
      <dgm:prSet phldrT="[Tekst]" custT="1"/>
      <dgm:spPr/>
      <dgm:t>
        <a:bodyPr/>
        <a:lstStyle/>
        <a:p>
          <a:pPr algn="l"/>
          <a:r>
            <a:rPr lang="pl-PL" sz="1600" dirty="0"/>
            <a:t>Średni stopień zadowolenia ze współpracy z partnerami przed wybuchem wojny w Ukrainie</a:t>
          </a:r>
        </a:p>
      </dgm:t>
    </dgm:pt>
    <dgm:pt modelId="{F6E8A83A-AB65-4D7C-979B-EE2793317EB0}" type="parTrans" cxnId="{7008D2DA-D659-4173-9018-B0D7E987A28F}">
      <dgm:prSet/>
      <dgm:spPr/>
      <dgm:t>
        <a:bodyPr/>
        <a:lstStyle/>
        <a:p>
          <a:endParaRPr lang="pl-PL" sz="1600"/>
        </a:p>
      </dgm:t>
    </dgm:pt>
    <dgm:pt modelId="{CDD2D34E-F76F-46F4-8754-DAF5DA1E2C7E}" type="sibTrans" cxnId="{7008D2DA-D659-4173-9018-B0D7E987A28F}">
      <dgm:prSet/>
      <dgm:spPr/>
      <dgm:t>
        <a:bodyPr/>
        <a:lstStyle/>
        <a:p>
          <a:endParaRPr lang="pl-PL" sz="1600"/>
        </a:p>
      </dgm:t>
    </dgm:pt>
    <dgm:pt modelId="{D24BE3E7-3056-4B16-A38D-FD8E32100AFB}" type="pres">
      <dgm:prSet presAssocID="{F1217D54-FB7C-492D-9107-FCEC5F7BFA54}" presName="list" presStyleCnt="0">
        <dgm:presLayoutVars>
          <dgm:dir/>
          <dgm:animLvl val="lvl"/>
        </dgm:presLayoutVars>
      </dgm:prSet>
      <dgm:spPr/>
    </dgm:pt>
    <dgm:pt modelId="{2914263B-1C15-471B-8B28-EAA436A461C7}" type="pres">
      <dgm:prSet presAssocID="{473121D2-4C62-41CF-87DB-D1969C7C2EC8}" presName="posSpace" presStyleCnt="0"/>
      <dgm:spPr/>
    </dgm:pt>
    <dgm:pt modelId="{A3E9FB4E-61B6-4D7A-BF47-DFBEB56FBB89}" type="pres">
      <dgm:prSet presAssocID="{473121D2-4C62-41CF-87DB-D1969C7C2EC8}" presName="vertFlow" presStyleCnt="0"/>
      <dgm:spPr/>
    </dgm:pt>
    <dgm:pt modelId="{997EAED1-FDCD-4605-B2FA-52161B672E03}" type="pres">
      <dgm:prSet presAssocID="{473121D2-4C62-41CF-87DB-D1969C7C2EC8}" presName="topSpace" presStyleCnt="0"/>
      <dgm:spPr/>
    </dgm:pt>
    <dgm:pt modelId="{4D5F7518-2A7C-4906-BE86-BC0E4C07762B}" type="pres">
      <dgm:prSet presAssocID="{473121D2-4C62-41CF-87DB-D1969C7C2EC8}" presName="firstComp" presStyleCnt="0"/>
      <dgm:spPr/>
    </dgm:pt>
    <dgm:pt modelId="{862D8903-F17D-4ABB-89A3-BD27C83819C9}" type="pres">
      <dgm:prSet presAssocID="{473121D2-4C62-41CF-87DB-D1969C7C2EC8}" presName="firstChild" presStyleLbl="bgAccFollowNode1" presStyleIdx="0" presStyleCnt="1" custScaleY="151131"/>
      <dgm:spPr/>
    </dgm:pt>
    <dgm:pt modelId="{68748825-3EB1-4D98-80C5-3B487A7FB99D}" type="pres">
      <dgm:prSet presAssocID="{473121D2-4C62-41CF-87DB-D1969C7C2EC8}" presName="firstChildTx" presStyleLbl="bgAccFollowNode1" presStyleIdx="0" presStyleCnt="1">
        <dgm:presLayoutVars>
          <dgm:bulletEnabled val="1"/>
        </dgm:presLayoutVars>
      </dgm:prSet>
      <dgm:spPr/>
    </dgm:pt>
    <dgm:pt modelId="{34348A62-2B9C-4635-8172-06AD59A70D90}" type="pres">
      <dgm:prSet presAssocID="{473121D2-4C62-41CF-87DB-D1969C7C2EC8}" presName="negSpace" presStyleCnt="0"/>
      <dgm:spPr/>
    </dgm:pt>
    <dgm:pt modelId="{8F78F560-0A6D-4B1F-9990-59AAC2D7FC38}" type="pres">
      <dgm:prSet presAssocID="{473121D2-4C62-41CF-87DB-D1969C7C2EC8}" presName="circle" presStyleLbl="node1" presStyleIdx="0" presStyleCnt="1"/>
      <dgm:spPr/>
    </dgm:pt>
  </dgm:ptLst>
  <dgm:cxnLst>
    <dgm:cxn modelId="{444CFE19-8195-43D9-BBA4-354847B2DB87}" srcId="{F1217D54-FB7C-492D-9107-FCEC5F7BFA54}" destId="{473121D2-4C62-41CF-87DB-D1969C7C2EC8}" srcOrd="0" destOrd="0" parTransId="{85257518-BAAA-4D10-88A1-8F1D7E709728}" sibTransId="{E40D8228-9016-4FCB-9CC7-07BCD017B7D2}"/>
    <dgm:cxn modelId="{DCFF465C-2B08-473D-816E-B045418571B6}" type="presOf" srcId="{33A00828-9A86-49E4-A7CA-0D1DFA5EA580}" destId="{68748825-3EB1-4D98-80C5-3B487A7FB99D}" srcOrd="1" destOrd="0" presId="urn:microsoft.com/office/officeart/2005/8/layout/hList9"/>
    <dgm:cxn modelId="{ECF4836A-4789-4B9A-9EF3-1A46252593CD}" type="presOf" srcId="{F1217D54-FB7C-492D-9107-FCEC5F7BFA54}" destId="{D24BE3E7-3056-4B16-A38D-FD8E32100AFB}" srcOrd="0" destOrd="0" presId="urn:microsoft.com/office/officeart/2005/8/layout/hList9"/>
    <dgm:cxn modelId="{ACEC8758-3E73-4AAA-96FF-3AB7CF588315}" type="presOf" srcId="{473121D2-4C62-41CF-87DB-D1969C7C2EC8}" destId="{8F78F560-0A6D-4B1F-9990-59AAC2D7FC38}" srcOrd="0" destOrd="0" presId="urn:microsoft.com/office/officeart/2005/8/layout/hList9"/>
    <dgm:cxn modelId="{5320AAA1-0761-4185-874F-501ADE9CD57F}" type="presOf" srcId="{33A00828-9A86-49E4-A7CA-0D1DFA5EA580}" destId="{862D8903-F17D-4ABB-89A3-BD27C83819C9}" srcOrd="0" destOrd="0" presId="urn:microsoft.com/office/officeart/2005/8/layout/hList9"/>
    <dgm:cxn modelId="{7008D2DA-D659-4173-9018-B0D7E987A28F}" srcId="{473121D2-4C62-41CF-87DB-D1969C7C2EC8}" destId="{33A00828-9A86-49E4-A7CA-0D1DFA5EA580}" srcOrd="0" destOrd="0" parTransId="{F6E8A83A-AB65-4D7C-979B-EE2793317EB0}" sibTransId="{CDD2D34E-F76F-46F4-8754-DAF5DA1E2C7E}"/>
    <dgm:cxn modelId="{7969DD23-A4C8-4E69-B15C-2CB5E36A735E}" type="presParOf" srcId="{D24BE3E7-3056-4B16-A38D-FD8E32100AFB}" destId="{2914263B-1C15-471B-8B28-EAA436A461C7}" srcOrd="0" destOrd="0" presId="urn:microsoft.com/office/officeart/2005/8/layout/hList9"/>
    <dgm:cxn modelId="{7934EF6F-04C2-4C82-ACB2-73CE1B1A7F05}" type="presParOf" srcId="{D24BE3E7-3056-4B16-A38D-FD8E32100AFB}" destId="{A3E9FB4E-61B6-4D7A-BF47-DFBEB56FBB89}" srcOrd="1" destOrd="0" presId="urn:microsoft.com/office/officeart/2005/8/layout/hList9"/>
    <dgm:cxn modelId="{23BE787A-2E4E-4B2B-AE7B-087DF02157CF}" type="presParOf" srcId="{A3E9FB4E-61B6-4D7A-BF47-DFBEB56FBB89}" destId="{997EAED1-FDCD-4605-B2FA-52161B672E03}" srcOrd="0" destOrd="0" presId="urn:microsoft.com/office/officeart/2005/8/layout/hList9"/>
    <dgm:cxn modelId="{93108451-AF5D-4630-B70C-4DE116F212FB}" type="presParOf" srcId="{A3E9FB4E-61B6-4D7A-BF47-DFBEB56FBB89}" destId="{4D5F7518-2A7C-4906-BE86-BC0E4C07762B}" srcOrd="1" destOrd="0" presId="urn:microsoft.com/office/officeart/2005/8/layout/hList9"/>
    <dgm:cxn modelId="{98082BD2-A61C-4723-AE2A-6852D532ABD8}" type="presParOf" srcId="{4D5F7518-2A7C-4906-BE86-BC0E4C07762B}" destId="{862D8903-F17D-4ABB-89A3-BD27C83819C9}" srcOrd="0" destOrd="0" presId="urn:microsoft.com/office/officeart/2005/8/layout/hList9"/>
    <dgm:cxn modelId="{8DA93173-2A45-429F-88A7-C133E77EB6D0}" type="presParOf" srcId="{4D5F7518-2A7C-4906-BE86-BC0E4C07762B}" destId="{68748825-3EB1-4D98-80C5-3B487A7FB99D}" srcOrd="1" destOrd="0" presId="urn:microsoft.com/office/officeart/2005/8/layout/hList9"/>
    <dgm:cxn modelId="{490D7893-36D6-4988-8BEF-25A68C8B0663}" type="presParOf" srcId="{D24BE3E7-3056-4B16-A38D-FD8E32100AFB}" destId="{34348A62-2B9C-4635-8172-06AD59A70D90}" srcOrd="2" destOrd="0" presId="urn:microsoft.com/office/officeart/2005/8/layout/hList9"/>
    <dgm:cxn modelId="{3ED163F0-FAF4-4F9C-91CD-1BC67A7E3A57}" type="presParOf" srcId="{D24BE3E7-3056-4B16-A38D-FD8E32100AFB}" destId="{8F78F560-0A6D-4B1F-9990-59AAC2D7FC3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217D54-FB7C-492D-9107-FCEC5F7BFA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3121D2-4C62-41CF-87DB-D1969C7C2EC8}">
      <dgm:prSet phldrT="[Tekst]" custT="1"/>
      <dgm:spPr/>
      <dgm:t>
        <a:bodyPr/>
        <a:lstStyle/>
        <a:p>
          <a:r>
            <a:rPr lang="pl-PL" sz="3600" dirty="0"/>
            <a:t>6,6</a:t>
          </a:r>
        </a:p>
      </dgm:t>
    </dgm:pt>
    <dgm:pt modelId="{85257518-BAAA-4D10-88A1-8F1D7E709728}" type="parTrans" cxnId="{444CFE19-8195-43D9-BBA4-354847B2DB87}">
      <dgm:prSet/>
      <dgm:spPr/>
      <dgm:t>
        <a:bodyPr/>
        <a:lstStyle/>
        <a:p>
          <a:endParaRPr lang="pl-PL" sz="1600"/>
        </a:p>
      </dgm:t>
    </dgm:pt>
    <dgm:pt modelId="{E40D8228-9016-4FCB-9CC7-07BCD017B7D2}" type="sibTrans" cxnId="{444CFE19-8195-43D9-BBA4-354847B2DB87}">
      <dgm:prSet/>
      <dgm:spPr/>
      <dgm:t>
        <a:bodyPr/>
        <a:lstStyle/>
        <a:p>
          <a:endParaRPr lang="pl-PL" sz="1600"/>
        </a:p>
      </dgm:t>
    </dgm:pt>
    <dgm:pt modelId="{33A00828-9A86-49E4-A7CA-0D1DFA5EA580}">
      <dgm:prSet phldrT="[Tekst]" custT="1"/>
      <dgm:spPr/>
      <dgm:t>
        <a:bodyPr/>
        <a:lstStyle/>
        <a:p>
          <a:pPr algn="l"/>
          <a:r>
            <a:rPr lang="pl-PL" sz="1600" dirty="0"/>
            <a:t>Średni stopień zadowolenia ze współpracy z partnerami po wybuchu wojny w Ukrainie</a:t>
          </a:r>
        </a:p>
      </dgm:t>
    </dgm:pt>
    <dgm:pt modelId="{F6E8A83A-AB65-4D7C-979B-EE2793317EB0}" type="parTrans" cxnId="{7008D2DA-D659-4173-9018-B0D7E987A28F}">
      <dgm:prSet/>
      <dgm:spPr/>
      <dgm:t>
        <a:bodyPr/>
        <a:lstStyle/>
        <a:p>
          <a:endParaRPr lang="pl-PL" sz="1600"/>
        </a:p>
      </dgm:t>
    </dgm:pt>
    <dgm:pt modelId="{CDD2D34E-F76F-46F4-8754-DAF5DA1E2C7E}" type="sibTrans" cxnId="{7008D2DA-D659-4173-9018-B0D7E987A28F}">
      <dgm:prSet/>
      <dgm:spPr/>
      <dgm:t>
        <a:bodyPr/>
        <a:lstStyle/>
        <a:p>
          <a:endParaRPr lang="pl-PL" sz="1600"/>
        </a:p>
      </dgm:t>
    </dgm:pt>
    <dgm:pt modelId="{D24BE3E7-3056-4B16-A38D-FD8E32100AFB}" type="pres">
      <dgm:prSet presAssocID="{F1217D54-FB7C-492D-9107-FCEC5F7BFA54}" presName="list" presStyleCnt="0">
        <dgm:presLayoutVars>
          <dgm:dir/>
          <dgm:animLvl val="lvl"/>
        </dgm:presLayoutVars>
      </dgm:prSet>
      <dgm:spPr/>
    </dgm:pt>
    <dgm:pt modelId="{2914263B-1C15-471B-8B28-EAA436A461C7}" type="pres">
      <dgm:prSet presAssocID="{473121D2-4C62-41CF-87DB-D1969C7C2EC8}" presName="posSpace" presStyleCnt="0"/>
      <dgm:spPr/>
    </dgm:pt>
    <dgm:pt modelId="{A3E9FB4E-61B6-4D7A-BF47-DFBEB56FBB89}" type="pres">
      <dgm:prSet presAssocID="{473121D2-4C62-41CF-87DB-D1969C7C2EC8}" presName="vertFlow" presStyleCnt="0"/>
      <dgm:spPr/>
    </dgm:pt>
    <dgm:pt modelId="{997EAED1-FDCD-4605-B2FA-52161B672E03}" type="pres">
      <dgm:prSet presAssocID="{473121D2-4C62-41CF-87DB-D1969C7C2EC8}" presName="topSpace" presStyleCnt="0"/>
      <dgm:spPr/>
    </dgm:pt>
    <dgm:pt modelId="{4D5F7518-2A7C-4906-BE86-BC0E4C07762B}" type="pres">
      <dgm:prSet presAssocID="{473121D2-4C62-41CF-87DB-D1969C7C2EC8}" presName="firstComp" presStyleCnt="0"/>
      <dgm:spPr/>
    </dgm:pt>
    <dgm:pt modelId="{862D8903-F17D-4ABB-89A3-BD27C83819C9}" type="pres">
      <dgm:prSet presAssocID="{473121D2-4C62-41CF-87DB-D1969C7C2EC8}" presName="firstChild" presStyleLbl="bgAccFollowNode1" presStyleIdx="0" presStyleCnt="1" custScaleY="132996"/>
      <dgm:spPr/>
    </dgm:pt>
    <dgm:pt modelId="{68748825-3EB1-4D98-80C5-3B487A7FB99D}" type="pres">
      <dgm:prSet presAssocID="{473121D2-4C62-41CF-87DB-D1969C7C2EC8}" presName="firstChildTx" presStyleLbl="bgAccFollowNode1" presStyleIdx="0" presStyleCnt="1">
        <dgm:presLayoutVars>
          <dgm:bulletEnabled val="1"/>
        </dgm:presLayoutVars>
      </dgm:prSet>
      <dgm:spPr/>
    </dgm:pt>
    <dgm:pt modelId="{34348A62-2B9C-4635-8172-06AD59A70D90}" type="pres">
      <dgm:prSet presAssocID="{473121D2-4C62-41CF-87DB-D1969C7C2EC8}" presName="negSpace" presStyleCnt="0"/>
      <dgm:spPr/>
    </dgm:pt>
    <dgm:pt modelId="{8F78F560-0A6D-4B1F-9990-59AAC2D7FC38}" type="pres">
      <dgm:prSet presAssocID="{473121D2-4C62-41CF-87DB-D1969C7C2EC8}" presName="circle" presStyleLbl="node1" presStyleIdx="0" presStyleCnt="1"/>
      <dgm:spPr/>
    </dgm:pt>
  </dgm:ptLst>
  <dgm:cxnLst>
    <dgm:cxn modelId="{444CFE19-8195-43D9-BBA4-354847B2DB87}" srcId="{F1217D54-FB7C-492D-9107-FCEC5F7BFA54}" destId="{473121D2-4C62-41CF-87DB-D1969C7C2EC8}" srcOrd="0" destOrd="0" parTransId="{85257518-BAAA-4D10-88A1-8F1D7E709728}" sibTransId="{E40D8228-9016-4FCB-9CC7-07BCD017B7D2}"/>
    <dgm:cxn modelId="{DCFF465C-2B08-473D-816E-B045418571B6}" type="presOf" srcId="{33A00828-9A86-49E4-A7CA-0D1DFA5EA580}" destId="{68748825-3EB1-4D98-80C5-3B487A7FB99D}" srcOrd="1" destOrd="0" presId="urn:microsoft.com/office/officeart/2005/8/layout/hList9"/>
    <dgm:cxn modelId="{ECF4836A-4789-4B9A-9EF3-1A46252593CD}" type="presOf" srcId="{F1217D54-FB7C-492D-9107-FCEC5F7BFA54}" destId="{D24BE3E7-3056-4B16-A38D-FD8E32100AFB}" srcOrd="0" destOrd="0" presId="urn:microsoft.com/office/officeart/2005/8/layout/hList9"/>
    <dgm:cxn modelId="{ACEC8758-3E73-4AAA-96FF-3AB7CF588315}" type="presOf" srcId="{473121D2-4C62-41CF-87DB-D1969C7C2EC8}" destId="{8F78F560-0A6D-4B1F-9990-59AAC2D7FC38}" srcOrd="0" destOrd="0" presId="urn:microsoft.com/office/officeart/2005/8/layout/hList9"/>
    <dgm:cxn modelId="{5320AAA1-0761-4185-874F-501ADE9CD57F}" type="presOf" srcId="{33A00828-9A86-49E4-A7CA-0D1DFA5EA580}" destId="{862D8903-F17D-4ABB-89A3-BD27C83819C9}" srcOrd="0" destOrd="0" presId="urn:microsoft.com/office/officeart/2005/8/layout/hList9"/>
    <dgm:cxn modelId="{7008D2DA-D659-4173-9018-B0D7E987A28F}" srcId="{473121D2-4C62-41CF-87DB-D1969C7C2EC8}" destId="{33A00828-9A86-49E4-A7CA-0D1DFA5EA580}" srcOrd="0" destOrd="0" parTransId="{F6E8A83A-AB65-4D7C-979B-EE2793317EB0}" sibTransId="{CDD2D34E-F76F-46F4-8754-DAF5DA1E2C7E}"/>
    <dgm:cxn modelId="{7969DD23-A4C8-4E69-B15C-2CB5E36A735E}" type="presParOf" srcId="{D24BE3E7-3056-4B16-A38D-FD8E32100AFB}" destId="{2914263B-1C15-471B-8B28-EAA436A461C7}" srcOrd="0" destOrd="0" presId="urn:microsoft.com/office/officeart/2005/8/layout/hList9"/>
    <dgm:cxn modelId="{7934EF6F-04C2-4C82-ACB2-73CE1B1A7F05}" type="presParOf" srcId="{D24BE3E7-3056-4B16-A38D-FD8E32100AFB}" destId="{A3E9FB4E-61B6-4D7A-BF47-DFBEB56FBB89}" srcOrd="1" destOrd="0" presId="urn:microsoft.com/office/officeart/2005/8/layout/hList9"/>
    <dgm:cxn modelId="{23BE787A-2E4E-4B2B-AE7B-087DF02157CF}" type="presParOf" srcId="{A3E9FB4E-61B6-4D7A-BF47-DFBEB56FBB89}" destId="{997EAED1-FDCD-4605-B2FA-52161B672E03}" srcOrd="0" destOrd="0" presId="urn:microsoft.com/office/officeart/2005/8/layout/hList9"/>
    <dgm:cxn modelId="{93108451-AF5D-4630-B70C-4DE116F212FB}" type="presParOf" srcId="{A3E9FB4E-61B6-4D7A-BF47-DFBEB56FBB89}" destId="{4D5F7518-2A7C-4906-BE86-BC0E4C07762B}" srcOrd="1" destOrd="0" presId="urn:microsoft.com/office/officeart/2005/8/layout/hList9"/>
    <dgm:cxn modelId="{98082BD2-A61C-4723-AE2A-6852D532ABD8}" type="presParOf" srcId="{4D5F7518-2A7C-4906-BE86-BC0E4C07762B}" destId="{862D8903-F17D-4ABB-89A3-BD27C83819C9}" srcOrd="0" destOrd="0" presId="urn:microsoft.com/office/officeart/2005/8/layout/hList9"/>
    <dgm:cxn modelId="{8DA93173-2A45-429F-88A7-C133E77EB6D0}" type="presParOf" srcId="{4D5F7518-2A7C-4906-BE86-BC0E4C07762B}" destId="{68748825-3EB1-4D98-80C5-3B487A7FB99D}" srcOrd="1" destOrd="0" presId="urn:microsoft.com/office/officeart/2005/8/layout/hList9"/>
    <dgm:cxn modelId="{490D7893-36D6-4988-8BEF-25A68C8B0663}" type="presParOf" srcId="{D24BE3E7-3056-4B16-A38D-FD8E32100AFB}" destId="{34348A62-2B9C-4635-8172-06AD59A70D90}" srcOrd="2" destOrd="0" presId="urn:microsoft.com/office/officeart/2005/8/layout/hList9"/>
    <dgm:cxn modelId="{3ED163F0-FAF4-4F9C-91CD-1BC67A7E3A57}" type="presParOf" srcId="{D24BE3E7-3056-4B16-A38D-FD8E32100AFB}" destId="{8F78F560-0A6D-4B1F-9990-59AAC2D7FC3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8F068-33BD-4FE8-BB05-4066669CB080}">
      <dsp:nvSpPr>
        <dsp:cNvPr id="0" name=""/>
        <dsp:cNvSpPr/>
      </dsp:nvSpPr>
      <dsp:spPr>
        <a:xfrm>
          <a:off x="2881" y="593557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Analiza </a:t>
          </a:r>
          <a:r>
            <a:rPr lang="pl-PL" sz="2400" kern="1200" dirty="0" err="1"/>
            <a:t>desk</a:t>
          </a:r>
          <a:r>
            <a:rPr lang="pl-PL" sz="2400" kern="1200" dirty="0"/>
            <a:t> </a:t>
          </a:r>
          <a:r>
            <a:rPr lang="pl-PL" sz="2400" kern="1200" dirty="0" err="1"/>
            <a:t>research</a:t>
          </a:r>
          <a:endParaRPr lang="pl-PL" sz="2400" kern="1200" dirty="0"/>
        </a:p>
      </dsp:txBody>
      <dsp:txXfrm>
        <a:off x="2881" y="593557"/>
        <a:ext cx="2440862" cy="1220929"/>
      </dsp:txXfrm>
    </dsp:sp>
    <dsp:sp modelId="{0E0E7C33-4933-4DA1-82FF-C210A0339F20}">
      <dsp:nvSpPr>
        <dsp:cNvPr id="0" name=""/>
        <dsp:cNvSpPr/>
      </dsp:nvSpPr>
      <dsp:spPr>
        <a:xfrm>
          <a:off x="2647231" y="593557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Badania CAWI/CATI</a:t>
          </a:r>
        </a:p>
      </dsp:txBody>
      <dsp:txXfrm>
        <a:off x="2647231" y="593557"/>
        <a:ext cx="2440862" cy="1220929"/>
      </dsp:txXfrm>
    </dsp:sp>
    <dsp:sp modelId="{7C113D77-B1F5-4CBE-8FF0-040D28BD5F51}">
      <dsp:nvSpPr>
        <dsp:cNvPr id="0" name=""/>
        <dsp:cNvSpPr/>
      </dsp:nvSpPr>
      <dsp:spPr>
        <a:xfrm>
          <a:off x="5291582" y="593557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Wywiady pogłębione </a:t>
          </a:r>
        </a:p>
      </dsp:txBody>
      <dsp:txXfrm>
        <a:off x="5291582" y="593557"/>
        <a:ext cx="2440862" cy="1220929"/>
      </dsp:txXfrm>
    </dsp:sp>
    <dsp:sp modelId="{77DB4754-4DF3-453F-996E-0BA960D59A64}">
      <dsp:nvSpPr>
        <dsp:cNvPr id="0" name=""/>
        <dsp:cNvSpPr/>
      </dsp:nvSpPr>
      <dsp:spPr>
        <a:xfrm>
          <a:off x="7935932" y="593557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Studia przypadków</a:t>
          </a:r>
        </a:p>
      </dsp:txBody>
      <dsp:txXfrm>
        <a:off x="7935932" y="593557"/>
        <a:ext cx="2440862" cy="1220929"/>
      </dsp:txXfrm>
    </dsp:sp>
    <dsp:sp modelId="{2ECA563A-4A6E-4EBE-883A-BD0289A5972A}">
      <dsp:nvSpPr>
        <dsp:cNvPr id="0" name=""/>
        <dsp:cNvSpPr/>
      </dsp:nvSpPr>
      <dsp:spPr>
        <a:xfrm>
          <a:off x="2881" y="2017975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Metoda delficka</a:t>
          </a:r>
        </a:p>
      </dsp:txBody>
      <dsp:txXfrm>
        <a:off x="2881" y="2017975"/>
        <a:ext cx="2440862" cy="1220929"/>
      </dsp:txXfrm>
    </dsp:sp>
    <dsp:sp modelId="{88B5499A-1D33-4F7F-97FD-F8D4FAED83C0}">
      <dsp:nvSpPr>
        <dsp:cNvPr id="0" name=""/>
        <dsp:cNvSpPr/>
      </dsp:nvSpPr>
      <dsp:spPr>
        <a:xfrm>
          <a:off x="2647231" y="2017975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Analiza sieci powiązań</a:t>
          </a:r>
        </a:p>
      </dsp:txBody>
      <dsp:txXfrm>
        <a:off x="2647231" y="2017975"/>
        <a:ext cx="2440862" cy="1220929"/>
      </dsp:txXfrm>
    </dsp:sp>
    <dsp:sp modelId="{7A93DFA9-85AB-4D5A-8C09-825AD7E9B20F}">
      <dsp:nvSpPr>
        <dsp:cNvPr id="0" name=""/>
        <dsp:cNvSpPr/>
      </dsp:nvSpPr>
      <dsp:spPr>
        <a:xfrm>
          <a:off x="5291582" y="2017975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Kwerenda mediów</a:t>
          </a:r>
        </a:p>
      </dsp:txBody>
      <dsp:txXfrm>
        <a:off x="5291582" y="2017975"/>
        <a:ext cx="2440862" cy="1220929"/>
      </dsp:txXfrm>
    </dsp:sp>
    <dsp:sp modelId="{16728976-2286-401C-AFBC-33E673A1A88F}">
      <dsp:nvSpPr>
        <dsp:cNvPr id="0" name=""/>
        <dsp:cNvSpPr/>
      </dsp:nvSpPr>
      <dsp:spPr>
        <a:xfrm>
          <a:off x="7935932" y="2017975"/>
          <a:ext cx="2440862" cy="122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Pomiar wskaźników rezultatu</a:t>
          </a:r>
        </a:p>
      </dsp:txBody>
      <dsp:txXfrm>
        <a:off x="7935932" y="2017975"/>
        <a:ext cx="2440862" cy="122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D36EA-CB0F-4FED-B085-5DD41AE57D21}">
      <dsp:nvSpPr>
        <dsp:cNvPr id="0" name=""/>
        <dsp:cNvSpPr/>
      </dsp:nvSpPr>
      <dsp:spPr>
        <a:xfrm>
          <a:off x="1041" y="0"/>
          <a:ext cx="2708467" cy="31084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/>
            <a:t>Polska</a:t>
          </a:r>
        </a:p>
      </dsp:txBody>
      <dsp:txXfrm>
        <a:off x="1041" y="0"/>
        <a:ext cx="2708467" cy="932549"/>
      </dsp:txXfrm>
    </dsp:sp>
    <dsp:sp modelId="{F333217A-CF48-4752-A8D1-24BECC6A6BFE}">
      <dsp:nvSpPr>
        <dsp:cNvPr id="0" name=""/>
        <dsp:cNvSpPr/>
      </dsp:nvSpPr>
      <dsp:spPr>
        <a:xfrm>
          <a:off x="271888" y="933459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Wspólnoty samorządowe</a:t>
          </a:r>
        </a:p>
      </dsp:txBody>
      <dsp:txXfrm>
        <a:off x="299339" y="960910"/>
        <a:ext cx="2111872" cy="882352"/>
      </dsp:txXfrm>
    </dsp:sp>
    <dsp:sp modelId="{CCB8134A-D097-4CCB-8707-314677D0B127}">
      <dsp:nvSpPr>
        <dsp:cNvPr id="0" name=""/>
        <dsp:cNvSpPr/>
      </dsp:nvSpPr>
      <dsp:spPr>
        <a:xfrm>
          <a:off x="271888" y="2014907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Gminne samorządowe jednostki organizacyjne</a:t>
          </a:r>
        </a:p>
      </dsp:txBody>
      <dsp:txXfrm>
        <a:off x="299339" y="2042358"/>
        <a:ext cx="2111872" cy="882352"/>
      </dsp:txXfrm>
    </dsp:sp>
    <dsp:sp modelId="{64AD33C5-6854-42E8-A839-045E959DB0D1}">
      <dsp:nvSpPr>
        <dsp:cNvPr id="0" name=""/>
        <dsp:cNvSpPr/>
      </dsp:nvSpPr>
      <dsp:spPr>
        <a:xfrm>
          <a:off x="2912644" y="0"/>
          <a:ext cx="2708467" cy="31084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/>
            <a:t>Białoruś</a:t>
          </a:r>
        </a:p>
      </dsp:txBody>
      <dsp:txXfrm>
        <a:off x="2912644" y="0"/>
        <a:ext cx="2708467" cy="932549"/>
      </dsp:txXfrm>
    </dsp:sp>
    <dsp:sp modelId="{76F8A704-6141-451D-982A-C547A495B968}">
      <dsp:nvSpPr>
        <dsp:cNvPr id="0" name=""/>
        <dsp:cNvSpPr/>
      </dsp:nvSpPr>
      <dsp:spPr>
        <a:xfrm>
          <a:off x="3183491" y="933459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Wspólnoty samorządowe</a:t>
          </a:r>
        </a:p>
      </dsp:txBody>
      <dsp:txXfrm>
        <a:off x="3210942" y="960910"/>
        <a:ext cx="2111872" cy="882352"/>
      </dsp:txXfrm>
    </dsp:sp>
    <dsp:sp modelId="{422AE563-BEF6-4F98-B53C-530A9AC18518}">
      <dsp:nvSpPr>
        <dsp:cNvPr id="0" name=""/>
        <dsp:cNvSpPr/>
      </dsp:nvSpPr>
      <dsp:spPr>
        <a:xfrm>
          <a:off x="3183491" y="2014907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Państwowe jednostki organizacyjne</a:t>
          </a:r>
        </a:p>
      </dsp:txBody>
      <dsp:txXfrm>
        <a:off x="3210942" y="2042358"/>
        <a:ext cx="2111872" cy="882352"/>
      </dsp:txXfrm>
    </dsp:sp>
    <dsp:sp modelId="{957671AF-0666-4795-8F42-8E6491F53041}">
      <dsp:nvSpPr>
        <dsp:cNvPr id="0" name=""/>
        <dsp:cNvSpPr/>
      </dsp:nvSpPr>
      <dsp:spPr>
        <a:xfrm>
          <a:off x="5824247" y="0"/>
          <a:ext cx="2708467" cy="31084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/>
            <a:t>Ukraina</a:t>
          </a:r>
        </a:p>
      </dsp:txBody>
      <dsp:txXfrm>
        <a:off x="5824247" y="0"/>
        <a:ext cx="2708467" cy="932549"/>
      </dsp:txXfrm>
    </dsp:sp>
    <dsp:sp modelId="{2BC5B3A4-530B-47E6-8692-B01C0E61F9D8}">
      <dsp:nvSpPr>
        <dsp:cNvPr id="0" name=""/>
        <dsp:cNvSpPr/>
      </dsp:nvSpPr>
      <dsp:spPr>
        <a:xfrm>
          <a:off x="6095094" y="933459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Wspólnoty samorządowe</a:t>
          </a:r>
        </a:p>
      </dsp:txBody>
      <dsp:txXfrm>
        <a:off x="6122545" y="960910"/>
        <a:ext cx="2111872" cy="882352"/>
      </dsp:txXfrm>
    </dsp:sp>
    <dsp:sp modelId="{8BD82FAC-8E0E-4CFA-9762-748B98C5C70A}">
      <dsp:nvSpPr>
        <dsp:cNvPr id="0" name=""/>
        <dsp:cNvSpPr/>
      </dsp:nvSpPr>
      <dsp:spPr>
        <a:xfrm>
          <a:off x="6095094" y="2014907"/>
          <a:ext cx="2166774" cy="93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Stowarzyszenia</a:t>
          </a:r>
        </a:p>
      </dsp:txBody>
      <dsp:txXfrm>
        <a:off x="6122545" y="2042358"/>
        <a:ext cx="2111872" cy="88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8903-F17D-4ABB-89A3-BD27C83819C9}">
      <dsp:nvSpPr>
        <dsp:cNvPr id="0" name=""/>
        <dsp:cNvSpPr/>
      </dsp:nvSpPr>
      <dsp:spPr>
        <a:xfrm>
          <a:off x="956197" y="1216315"/>
          <a:ext cx="1791611" cy="1589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Średnia ocena wystarczalności spotkań przed wybuchem wojny w Ukrainie</a:t>
          </a:r>
        </a:p>
      </dsp:txBody>
      <dsp:txXfrm>
        <a:off x="1242855" y="1216315"/>
        <a:ext cx="1504953" cy="1589308"/>
      </dsp:txXfrm>
    </dsp:sp>
    <dsp:sp modelId="{8F78F560-0A6D-4B1F-9990-59AAC2D7FC38}">
      <dsp:nvSpPr>
        <dsp:cNvPr id="0" name=""/>
        <dsp:cNvSpPr/>
      </dsp:nvSpPr>
      <dsp:spPr>
        <a:xfrm>
          <a:off x="671" y="738552"/>
          <a:ext cx="1194407" cy="119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8,14</a:t>
          </a:r>
        </a:p>
      </dsp:txBody>
      <dsp:txXfrm>
        <a:off x="175588" y="913469"/>
        <a:ext cx="844573" cy="844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8903-F17D-4ABB-89A3-BD27C83819C9}">
      <dsp:nvSpPr>
        <dsp:cNvPr id="0" name=""/>
        <dsp:cNvSpPr/>
      </dsp:nvSpPr>
      <dsp:spPr>
        <a:xfrm>
          <a:off x="956197" y="1216315"/>
          <a:ext cx="1791611" cy="1589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Średnia ocena wystarczalności spotkań po wybuchu wojny w Ukrainie</a:t>
          </a:r>
        </a:p>
      </dsp:txBody>
      <dsp:txXfrm>
        <a:off x="1242855" y="1216315"/>
        <a:ext cx="1504953" cy="1589308"/>
      </dsp:txXfrm>
    </dsp:sp>
    <dsp:sp modelId="{8F78F560-0A6D-4B1F-9990-59AAC2D7FC38}">
      <dsp:nvSpPr>
        <dsp:cNvPr id="0" name=""/>
        <dsp:cNvSpPr/>
      </dsp:nvSpPr>
      <dsp:spPr>
        <a:xfrm>
          <a:off x="671" y="738552"/>
          <a:ext cx="1194407" cy="119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5,63</a:t>
          </a:r>
        </a:p>
      </dsp:txBody>
      <dsp:txXfrm>
        <a:off x="175588" y="913469"/>
        <a:ext cx="844573" cy="844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8903-F17D-4ABB-89A3-BD27C83819C9}">
      <dsp:nvSpPr>
        <dsp:cNvPr id="0" name=""/>
        <dsp:cNvSpPr/>
      </dsp:nvSpPr>
      <dsp:spPr>
        <a:xfrm>
          <a:off x="956197" y="1107958"/>
          <a:ext cx="1791611" cy="18060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Średni stopień zadowolenia ze współpracy z partnerami przed wybuchem wojny w Ukrainie</a:t>
          </a:r>
        </a:p>
      </dsp:txBody>
      <dsp:txXfrm>
        <a:off x="1242855" y="1107958"/>
        <a:ext cx="1504953" cy="1806023"/>
      </dsp:txXfrm>
    </dsp:sp>
    <dsp:sp modelId="{8F78F560-0A6D-4B1F-9990-59AAC2D7FC38}">
      <dsp:nvSpPr>
        <dsp:cNvPr id="0" name=""/>
        <dsp:cNvSpPr/>
      </dsp:nvSpPr>
      <dsp:spPr>
        <a:xfrm>
          <a:off x="671" y="630194"/>
          <a:ext cx="1194407" cy="119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8,37</a:t>
          </a:r>
        </a:p>
      </dsp:txBody>
      <dsp:txXfrm>
        <a:off x="175588" y="805111"/>
        <a:ext cx="844573" cy="844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8903-F17D-4ABB-89A3-BD27C83819C9}">
      <dsp:nvSpPr>
        <dsp:cNvPr id="0" name=""/>
        <dsp:cNvSpPr/>
      </dsp:nvSpPr>
      <dsp:spPr>
        <a:xfrm>
          <a:off x="956197" y="1216315"/>
          <a:ext cx="1791611" cy="1589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Średni stopień zadowolenia ze współpracy z partnerami po wybuchu wojny w Ukrainie</a:t>
          </a:r>
        </a:p>
      </dsp:txBody>
      <dsp:txXfrm>
        <a:off x="1242855" y="1216315"/>
        <a:ext cx="1504953" cy="1589308"/>
      </dsp:txXfrm>
    </dsp:sp>
    <dsp:sp modelId="{8F78F560-0A6D-4B1F-9990-59AAC2D7FC38}">
      <dsp:nvSpPr>
        <dsp:cNvPr id="0" name=""/>
        <dsp:cNvSpPr/>
      </dsp:nvSpPr>
      <dsp:spPr>
        <a:xfrm>
          <a:off x="671" y="738552"/>
          <a:ext cx="1194407" cy="119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6,6</a:t>
          </a:r>
        </a:p>
      </dsp:txBody>
      <dsp:txXfrm>
        <a:off x="175588" y="913469"/>
        <a:ext cx="844573" cy="84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CACE4-3FEE-60F9-7E4F-C9ACAC72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E9B36D-3AAB-3985-DB33-FBAAE791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6869A9-BCB8-0B7F-37F2-DDFFEAED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2BF9F1-34DE-5663-8BEC-6CFE9C02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C59521-DADE-17AE-F8DB-7891AFAE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51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7A934-A7E0-6B65-CB21-7333FB4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F2B837-8E09-6D50-6995-D4566369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8FC36C-BFF5-68B0-7627-BA31ED3F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1FA204-E7DA-1A12-77A4-E68E11B9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819CB-ADB2-838F-4B54-E89133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2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38C5CD-A907-F6D4-65B2-97C8B93F7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CD1DAF-BCA4-2129-E54B-3FCA6AB17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7FC4C9-3839-732B-ACFB-60D92767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89A206-C94D-2FCC-AC3D-2B932BB7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F42D7C-D2B8-6287-F24C-225D8122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3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1E58B6-77C3-ACEF-013F-B8F6B182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E14BA-69B5-763B-9F2D-B2C85473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4928FA-87B1-429E-FE19-F352BA2E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A6E880-085A-FB96-3F07-A854E01C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3F55C5-B228-4E3B-EEB1-C0EE966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01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E846A-64E6-1C85-E807-7F9BE9B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896B19-1CEA-D077-7128-B3D049801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210327-5231-A2CE-46B0-46626217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7245F0-9E43-6045-3017-86BAF0FC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35A98C-861A-D25F-EDAC-FC60E25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51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C7886-DB02-6DE7-05BA-F3B5D655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61716-F667-6253-5FE3-531789C53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3BB55F-E870-EC57-8E18-22639665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759005-822E-C1E6-AECB-00842B72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AABAA7-DCDA-A46D-6FD9-883D8A5B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3AB744-375C-1C2F-C2AA-8FCCE55B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5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BF7F4-2B23-AFEB-F8BF-0BD38F4F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DF4F3D-96B0-9FD9-5F25-F8B0400A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3BBF90-9DE0-AD4B-B023-4F5F42A9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BE864A-1A8F-3A41-DD64-80E70473F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3C51D2-5BEF-0041-9069-3C8D9466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2C6B8E8-346F-B297-3B3F-B1190171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02537DD-54E2-B180-6149-1E4C06DA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1F3EA53-5440-19B1-B5C8-61FE62C0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05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42F24-6AB4-DAFE-749D-0D2535DB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5E5B0B-C4E5-1D93-5B5A-EF2894E9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2B7188-33D4-6E09-536B-01264429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2E5705-3AB2-9989-FD1B-81245C67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95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527E08-EEAE-443E-12D9-A66F12A9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1C7B82D-60DF-0B87-4C3A-8B9BC788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FF0D06-394F-F424-6563-0365DC3A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69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96E08-1229-4745-3C5C-3CFD281D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14BB4-6049-022D-5BC5-A7C6BAF1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956358-C841-F890-9495-70D4AAA36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DD7B11-D3A3-B749-E12E-433D9EA1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3C3CF9-CF61-2593-E6C1-BCA70761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B71DF2-4A72-7B95-D421-5441518A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6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A4367-9C24-A535-7742-37E560B0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585E560-682B-4D13-609B-B61E805DF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077199-50DA-63DC-829A-16E99D46D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85482C-AD7D-00A0-A2FF-13296893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F6266F-F78A-1AF1-C9AA-1542983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788E1F-38B0-403B-7826-48936C40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08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5924C6A-43A1-981D-1549-852866D4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D07334-19E7-F48A-C5FE-37425287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27EC88-F0F5-955D-173E-C620A653D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89CEC-B0F9-4307-AC52-D44FFE120F2E}" type="datetimeFigureOut">
              <a:rPr lang="pl-PL" smtClean="0"/>
              <a:t>09.01.2024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D396C9-181A-2C07-03CA-2EDCA37D7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A4B363-F751-6E3C-6D6E-417EA147C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6F85-8FD5-42F3-8453-299344D708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40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D331A0-37C6-3853-5436-C0186DEE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6224"/>
            <a:ext cx="9144000" cy="2387600"/>
          </a:xfrm>
        </p:spPr>
        <p:txBody>
          <a:bodyPr>
            <a:normAutofit/>
          </a:bodyPr>
          <a:lstStyle/>
          <a:p>
            <a:r>
              <a:rPr lang="pl-PL" sz="3200" b="1" kern="0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EWALUACJA WPŁYWU </a:t>
            </a:r>
            <a:br>
              <a:rPr lang="pl-PL" sz="3200" b="1" kern="0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kern="0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 WSPÓŁPRACY TRANSGRANICZNEJ POLSKA-BIAŁORUŚ-UKRAINA 2014-2020 </a:t>
            </a:r>
            <a:br>
              <a:rPr lang="pl-PL" sz="3200" b="1" kern="0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kern="0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OBSZAR WSPARCIA</a:t>
            </a:r>
            <a:endParaRPr lang="pl-PL" sz="32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F8E0520-0E59-5CCA-AD36-2470B4D6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578222"/>
            <a:ext cx="5857103" cy="5650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8F8AA459-0FED-E220-627E-EB49BBA3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6" y="4649583"/>
            <a:ext cx="5220516" cy="4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2000" b="1" kern="100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WYNIKÓW BADANIA</a:t>
            </a: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logotypy">
            <a:extLst>
              <a:ext uri="{FF2B5EF4-FFF2-40B4-BE49-F238E27FC236}">
                <a16:creationId xmlns:a16="http://schemas.microsoft.com/office/drawing/2014/main" id="{51A9F7E5-1A73-1B3A-26FD-AE74D028C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47" y="54104"/>
            <a:ext cx="8486111" cy="12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Ecorys - Jobs.ps">
            <a:extLst>
              <a:ext uri="{FF2B5EF4-FFF2-40B4-BE49-F238E27FC236}">
                <a16:creationId xmlns:a16="http://schemas.microsoft.com/office/drawing/2014/main" id="{D685222A-D044-37B5-FFDE-1A3437BAD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ZADOWOLENIE ZE WSPÓŁPRACY Z PARTNERAMI 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03" y="2581367"/>
            <a:ext cx="7455877" cy="2001807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Mimo, iż intensywność współpracy spadła bardzo mocno, zadowolenie ze współpracy nie spadło aż tak istotnie. Średnia ocena przed wybuchem konfliktu w Ukrainie wyniosła 8,37, zaś po wybuchu konfliktu – 6,60. Spadek zadowolenia ze współpracy jest zatem mniejszy niż spadek samej intensywności współpracy.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B38219-427C-ABAD-F16D-708BE0A8B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09456"/>
              </p:ext>
            </p:extLst>
          </p:nvPr>
        </p:nvGraphicFramePr>
        <p:xfrm>
          <a:off x="8925510" y="319332"/>
          <a:ext cx="2748480" cy="354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3099727-FB01-3D1C-94CC-6776FE48E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360661"/>
              </p:ext>
            </p:extLst>
          </p:nvPr>
        </p:nvGraphicFramePr>
        <p:xfrm>
          <a:off x="8925510" y="2811086"/>
          <a:ext cx="2748480" cy="354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1552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DALSZE PLANY PROJEKTOWE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03" y="1916723"/>
            <a:ext cx="5396097" cy="4478453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wykresie zaprezentowano odpowiedzi ankietowanych beneficjentów i partnerów projektów na pytanie „Czy planują Państwo realizację projektu w ramach któregokolwiek Programu Współpracy Terytorialnej, który jest realizowany w perspektywie finansowej 2021-2027?”.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czynników, które determinują wybór danego programu przez potencjalnych beneficjentów należy zaliczyć wpisywanie się planowanej inwestycji w działania tematyczne realizowane w danym programie, doświadczenia zdobyte w ramach realizowanych projektów w wybranym programie. Istotne znaczenie w podjęciu decyzji o aplikowaniu w ramach danego programu ma znajomość partnerów oraz pozytywne doświadczenia z dotychczasowej współpracy przy realizacji innych projektów. Czynnikiem, który uzyskał wysoką notę wśród respondentów jest również sąsiedztwo geograficzne potencjalnego partnera. </a:t>
            </a:r>
          </a:p>
        </p:txBody>
      </p:sp>
      <p:graphicFrame>
        <p:nvGraphicFramePr>
          <p:cNvPr id="3" name="Wykres 2" descr="Wykres przedstawiający rozkład odpowiedzi ankietowanych na pytanie Czy planują Państwo realizację projektu w ramach któregokolwiek Programu Współpracy Terytorialnej, który jest realizowany w perspektywie finansowej 2021-2027?&#10;Tak 64%&#10;Nie 1%&#10;Jeszcze o tym nie myśleliśmy 35%">
            <a:extLst>
              <a:ext uri="{FF2B5EF4-FFF2-40B4-BE49-F238E27FC236}">
                <a16:creationId xmlns:a16="http://schemas.microsoft.com/office/drawing/2014/main" id="{65A52128-BF70-128F-603E-9A60E3EB1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080455"/>
              </p:ext>
            </p:extLst>
          </p:nvPr>
        </p:nvGraphicFramePr>
        <p:xfrm>
          <a:off x="6096000" y="2157632"/>
          <a:ext cx="5737860" cy="355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543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CZYNNIKI DECYDUJĄCE O SKŁADZIE PARTNERSTWA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03" y="1916723"/>
            <a:ext cx="5396097" cy="4478453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Analizując czynniki, które wpływały na zawieranie partnerstw w ramach ewaluowanego Programu w perspektywie 2014-2020 należy zaznaczyć, że partnerzy brali pod uwagę m.in. znajomość partnera, co umożliwiało łatwość nawiązania współpracy, w następnej kolejności pozytywne doświadczenia z wcześniejszej współpracy, otrzymanie propozycji o współpracy, geograficzną bliskość partnera. Kolejne czynniki dotyczyły nawiązania partnerstwa w wyniku poszukiwań na potrzeby ubiegania się o wsparcie w ramach Programu.</a:t>
            </a:r>
          </a:p>
        </p:txBody>
      </p:sp>
      <p:graphicFrame>
        <p:nvGraphicFramePr>
          <p:cNvPr id="7" name="Wykres 6" descr="Wykres 37. Czynniki decydujące o składzie partnerstwa w ramach realizowanych projektów w opinii polskich i ukraińskich partnerów ">
            <a:extLst>
              <a:ext uri="{FF2B5EF4-FFF2-40B4-BE49-F238E27FC236}">
                <a16:creationId xmlns:a16="http://schemas.microsoft.com/office/drawing/2014/main" id="{CEED045A-1E16-F4F0-A6F0-3F730FA35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234073"/>
              </p:ext>
            </p:extLst>
          </p:nvPr>
        </p:nvGraphicFramePr>
        <p:xfrm>
          <a:off x="5932976" y="1507523"/>
          <a:ext cx="5760720" cy="459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46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TRWAŁOŚĆ EFEKTÓW PROJEKTÓW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05" y="1916723"/>
            <a:ext cx="5850695" cy="4478453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Beneficjenci projektów bardzo dobrze ocenili zachowanie trwałości efektów realizowanego przez siebie projektu. Żaden z beneficjentów biorących udział w badaniu nie wskazał, że efekty nie mają szans utrzymać się po zakończeniu realizacji projektu.</a:t>
            </a:r>
          </a:p>
        </p:txBody>
      </p:sp>
      <p:graphicFrame>
        <p:nvGraphicFramePr>
          <p:cNvPr id="3" name="Wykres 2" descr="Wykres przedstawia odpowiedzi uczestników badania ilościowego na pytanie Jak oceniają Państwo trwałość uzyskanych w projekcie rezultatów? Proszę wybrać zdanie, które najlepiej opisuje tę trwałość w przypadku Państwa projektu.">
            <a:extLst>
              <a:ext uri="{FF2B5EF4-FFF2-40B4-BE49-F238E27FC236}">
                <a16:creationId xmlns:a16="http://schemas.microsoft.com/office/drawing/2014/main" id="{8A89B9DF-A377-08B6-D59E-ECF1DC857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217161"/>
              </p:ext>
            </p:extLst>
          </p:nvPr>
        </p:nvGraphicFramePr>
        <p:xfrm>
          <a:off x="6224075" y="1869948"/>
          <a:ext cx="5722620" cy="402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1AA8D50-78B0-1842-5794-C82D38357EEE}"/>
              </a:ext>
            </a:extLst>
          </p:cNvPr>
          <p:cNvSpPr txBox="1"/>
          <p:nvPr/>
        </p:nvSpPr>
        <p:spPr>
          <a:xfrm>
            <a:off x="1385703" y="3815903"/>
            <a:ext cx="6093068" cy="1408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7370" marR="547370" algn="l">
              <a:lnSpc>
                <a:spcPct val="115000"/>
              </a:lnSpc>
              <a:spcAft>
                <a:spcPts val="600"/>
              </a:spcAft>
            </a:pPr>
            <a:r>
              <a:rPr lang="pl-PL" sz="1800" i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ma zagrożenia dla trwałości Projektu, jak również trwałości osiągniętych rezultatów. Okres gwarancji na wykonane roboty obejmuje 7 lat.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indywidualne wywiady pogłębione.</a:t>
            </a:r>
          </a:p>
        </p:txBody>
      </p:sp>
    </p:spTree>
    <p:extLst>
      <p:ext uri="{BB962C8B-B14F-4D97-AF65-F5344CB8AC3E}">
        <p14:creationId xmlns:p14="http://schemas.microsoft.com/office/powerpoint/2010/main" val="408319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ojekty komplementarne do przedsięwzięć Interreg Polska-Białoruś-Ukraina wg powiatów">
            <a:extLst>
              <a:ext uri="{FF2B5EF4-FFF2-40B4-BE49-F238E27FC236}">
                <a16:creationId xmlns:a16="http://schemas.microsoft.com/office/drawing/2014/main" id="{1B41F69C-02E9-6A08-3E4E-03CC2D09E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6" y="687998"/>
            <a:ext cx="4400550" cy="541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KOMPLEMENTARNOŚĆ PROJEKTÓW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06" y="1916723"/>
            <a:ext cx="5487280" cy="4478453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realizowane w ramach ewaluowanego Programu były najczęściej komplementarne z projektami realizowanymi z środków RPO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Wynika to ze stosunkowo szerokiej skali wykorzystania tych środków przez podmioty korzystające także z środków Programu. Ponadto, jak wskazano w wywiadach z beneficjentami w ramach studiów przypadków, środki RPO są postrzegane przez beneficjentów jako stosunkowo łatwiejsze do pozyskania np. z uwagi na możliwość przygotowania wniosku w języku polskim.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Wszyscy beneficjenci Programu Współpracy Transgranicznej Polska-Białoruś-Ukraina (2014-2020), którzy realizowali projekty z innych środków, skorzystali z RPO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4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ZASADY HORYZONTALNE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06" y="1916723"/>
            <a:ext cx="5487280" cy="4478453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Analizując wyniki badania CAWI realizowanego wśród polskich i ukraińskich beneficjentów i partnerów projektów w zakresie odnoszenia się projektu do poszczególnych zasad horyzontalnych należy zauważyć, że rozkład odpowiedzi był porównywalny. Niemniej jednak partnerzy ukraińscy </a:t>
            </a: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przykładali większe znaczenie do tego, by realizowane przez nich działania pozytywnie oddziaływały na zasady horyzontalne.</a:t>
            </a:r>
          </a:p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odnotowano, by beneficjenci zgłaszali jakiekolwiek trudności w związku z koniecznością odnoszenia się do zasad horyzontalnych.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 descr="Wykres 38. W jaki sposób realizowany przez Państwa projekt odnosił się do poszczególnych zasad horyzontalnych?">
            <a:extLst>
              <a:ext uri="{FF2B5EF4-FFF2-40B4-BE49-F238E27FC236}">
                <a16:creationId xmlns:a16="http://schemas.microsoft.com/office/drawing/2014/main" id="{31E43DC3-3D0C-299E-8ECF-27D80E233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28496"/>
              </p:ext>
            </p:extLst>
          </p:nvPr>
        </p:nvGraphicFramePr>
        <p:xfrm>
          <a:off x="5867106" y="1788387"/>
          <a:ext cx="6226340" cy="200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 descr="Wykres 39. W jaki sposób realizowany przez Państwa projekt odnosił się do poszczególnych zasad horyzontalnych?">
            <a:extLst>
              <a:ext uri="{FF2B5EF4-FFF2-40B4-BE49-F238E27FC236}">
                <a16:creationId xmlns:a16="http://schemas.microsoft.com/office/drawing/2014/main" id="{C89BF8D9-D9B1-816B-1719-097262664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14752"/>
              </p:ext>
            </p:extLst>
          </p:nvPr>
        </p:nvGraphicFramePr>
        <p:xfrm>
          <a:off x="5950926" y="4155949"/>
          <a:ext cx="6142520" cy="181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7048F3-EEA8-0312-3705-1A0028692841}"/>
              </a:ext>
            </a:extLst>
          </p:cNvPr>
          <p:cNvSpPr txBox="1">
            <a:spLocks/>
          </p:cNvSpPr>
          <p:nvPr/>
        </p:nvSpPr>
        <p:spPr>
          <a:xfrm>
            <a:off x="6459414" y="1668177"/>
            <a:ext cx="5487280" cy="303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 POLSKICH BENEFICJENTÓW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8BEC0D-E9E0-106D-03A7-8CAE66CEC2EF}"/>
              </a:ext>
            </a:extLst>
          </p:cNvPr>
          <p:cNvSpPr txBox="1"/>
          <p:nvPr/>
        </p:nvSpPr>
        <p:spPr>
          <a:xfrm>
            <a:off x="6096000" y="3937705"/>
            <a:ext cx="6098058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14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 UKRAIŃSKICH BENEFICJENTÓW</a:t>
            </a:r>
          </a:p>
        </p:txBody>
      </p:sp>
    </p:spTree>
    <p:extLst>
      <p:ext uri="{BB962C8B-B14F-4D97-AF65-F5344CB8AC3E}">
        <p14:creationId xmlns:p14="http://schemas.microsoft.com/office/powerpoint/2010/main" val="114563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F8E0520-0E59-5CCA-AD36-2470B4D6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12351"/>
            <a:ext cx="8486111" cy="12455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8F8AA459-0FED-E220-627E-EB49BBA3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03" y="3057923"/>
            <a:ext cx="7563787" cy="55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2800" b="1" kern="100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I REKOMENDACJE Z BADANIA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logotypy">
            <a:extLst>
              <a:ext uri="{FF2B5EF4-FFF2-40B4-BE49-F238E27FC236}">
                <a16:creationId xmlns:a16="http://schemas.microsoft.com/office/drawing/2014/main" id="{51A9F7E5-1A73-1B3A-26FD-AE74D028C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47" y="54104"/>
            <a:ext cx="8486111" cy="12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Ecorys - Jobs.ps">
            <a:extLst>
              <a:ext uri="{FF2B5EF4-FFF2-40B4-BE49-F238E27FC236}">
                <a16:creationId xmlns:a16="http://schemas.microsoft.com/office/drawing/2014/main" id="{D685222A-D044-37B5-FFDE-1A3437BAD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37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894099"/>
              </p:ext>
            </p:extLst>
          </p:nvPr>
        </p:nvGraphicFramePr>
        <p:xfrm>
          <a:off x="368642" y="1842226"/>
          <a:ext cx="11382632" cy="408889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10776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2480787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2042582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2113263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735224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94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Zidentyfikowany problem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Wniosek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Rekomendacja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Sposób wdrożenia rekomendacji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Oczekiwany efekt wdrożenia rekomendacji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571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Wysoki poziom terytorialnej koncentracji wsparcia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 Programie obserwowany jest wysoki poziom koncentracji wsparcia. Wsparcie koncentruje się przede wszystkim na terenie polskich miast na prawach powiatu oraz 3 ukraińskich rejonów. Koncentruje się także w miejscowościach dużych – powyżej 100 tys. mieszkańców (zwłaszcza po stronie ukraińskiej). Co więcej, na obszarze wsparcia, nawet w przypadku miejscowości przygranicznych, występują tzw. „białe plamy”, a więc miejsca, we których nie odnotowano realizacji ani jednego projektu z Programu.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Zaleca się wprowadzenie machizmów, które będą promowały równomierny rozkład wsparcia.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Mechanizmy, o których mowa, powinny zostać wdrożone w postaci promocji (np. zapewnienia dodatkowej punktacji na etapie oceny wniosków) w przypadku projektów, w których przynajmniej jeden z podmiotów uczestniczących w konsorcjum projektowym reprezentować będzie podmiot z siedziby w powiecie nadgranicznym.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 dirty="0">
                          <a:effectLst/>
                        </a:rPr>
                        <a:t>Zwiększenie reprezentatywności powiatów i gmin, które obecnie stanowią tzw. „białe plamy”.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 dirty="0">
                          <a:effectLst/>
                        </a:rPr>
                        <a:t>Zwiększenie proporcjonalności rozkładu wsparcia na całym obszarze.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211653859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(1)</a:t>
            </a:r>
          </a:p>
        </p:txBody>
      </p:sp>
      <p:pic>
        <p:nvPicPr>
          <p:cNvPr id="12" name="Obraz 11" descr="Ecorys - Jobs.ps">
            <a:extLst>
              <a:ext uri="{FF2B5EF4-FFF2-40B4-BE49-F238E27FC236}">
                <a16:creationId xmlns:a16="http://schemas.microsoft.com/office/drawing/2014/main" id="{C8C5E257-6E69-9C7D-F965-7C1B6EF8C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6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102855"/>
              </p:ext>
            </p:extLst>
          </p:nvPr>
        </p:nvGraphicFramePr>
        <p:xfrm>
          <a:off x="172995" y="1842226"/>
          <a:ext cx="11738920" cy="41672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54659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2877495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2106516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2179410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820840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Zidentyfikowany problem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Wniosek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Rekomendacja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Sposób wdrożenia rekomendacji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Oczekiwany efekt wdrożenia rekomendacji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37208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Utrata powiazań z partnerami z Białorusi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Podmioty z Białorusi stanowiły najmniej liczną grupę beneficjentów – zarówno wśród liderów, jak i partnerów. Utrata powiązań wpływa jednak na perspektywy współpracy transgranicznej obszaru wsparcia. Zawarte partnerstwa – mimo, że relatywnie nieliczne, uległy rozpadowi, a co za tym idzie, nie jest możliwe wspólne reagowanie na transgraniczne wyzwania i zagrożenia. Pewną rekompensatą, pozwalającą uzupełnić wytworzoną próżnię projektową może być włączenie obszaru wsparcia do innych programów współpracy.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Zaleca się utrzymanie w ramach Programu INTERREG Litwa-Polska 2021-2027 podregionu łomżyńskiego, włączonego do obszaru kwalifikowalnego programu na mocy Decyzji Wykonawczej KE 2023/1638 z 14 sierpnia 2023 r.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Zalecane jest utrzymanie obecnego kształtu Programu INTERREG Litwa-Polska 2021-2027 pod względem zasięgu wsparcia po polskiej stronie.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Włączenie podregionów, które utraciły partnerów z Białorusi w inne programy transgraniczne, transregionalne i międzyregionalne.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977798630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(2)</a:t>
            </a:r>
          </a:p>
        </p:txBody>
      </p:sp>
      <p:pic>
        <p:nvPicPr>
          <p:cNvPr id="2" name="Obraz 1" descr="Ecorys - Jobs.ps">
            <a:extLst>
              <a:ext uri="{FF2B5EF4-FFF2-40B4-BE49-F238E27FC236}">
                <a16:creationId xmlns:a16="http://schemas.microsoft.com/office/drawing/2014/main" id="{7B78C106-DF27-D626-4F6B-702A0D74D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68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425856"/>
              </p:ext>
            </p:extLst>
          </p:nvPr>
        </p:nvGraphicFramePr>
        <p:xfrm>
          <a:off x="172995" y="1842226"/>
          <a:ext cx="11738920" cy="370116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73716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3449754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1915297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372499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94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Zidentyfikowany problem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Wniosek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Rekomendacja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Sposób wdrożenia rekomendacji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Oczekiwany efekt wdrożenia rekomendacji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904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Wyzwania dotyczące wspierania projektów transgranicznych w obszarze środowiska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 ramach badania stwierdzono znaczące zainteresowanie potencjalnych wnioskodawców działaniami dotyczącymi infrastruktury wodno-kanalizacyjnej oraz gospodarowania wodą. Tego rodzaju inwestycje były szczególnie pożądane na terenie Ukrainy. Założenia Programu nie przywidywały jednak w sposób bezpośredni tego rodzaju projektów. Z uwagi na znaczące potrzeby w tym obszarze, a także konieczność wdrażania na Ukrainie projektów pilotażowych dotyczących wprowadzania standardów unijnych w zakresie gospodarki wodno-ściekowej, a także potrzeb w kwestii ochrony przyrody i bioróżnorodności oraz racjonalnego gospodarowania zasobami naturalnymi, zasadne jest finansowanie w ramach Programu </a:t>
                      </a:r>
                      <a:r>
                        <a:rPr lang="pl-PL" sz="1200" kern="100" dirty="0" err="1">
                          <a:effectLst/>
                        </a:rPr>
                        <a:t>Interreg</a:t>
                      </a:r>
                      <a:r>
                        <a:rPr lang="pl-PL" sz="1200" kern="100" dirty="0">
                          <a:effectLst/>
                        </a:rPr>
                        <a:t> NEXT Polska – Ukraina 2021-2027 oraz nowego Programu po roku 2027 tego rodzaju działań. 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Zaleca się kontynuację wsparcia wspólnych działań transgranicznych w obszarze środowiska i zapobiegania negatywnym skutkom zmian klimatu w kolejnych perspektywach finansowych.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Ustanowienie priorytetu dotyczącego obszaru środowiska i zapobiegania negatywnym skutkom zmian klimatu w ramach Interreg NEXT Polska – Ukraina 2021-2027 oraz nowego Programu po roku 2027.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Poprawa stanu środowiska w wyniku realizacji transgranicznych projektów dotyczących przystosowania do zmian klimatu i zapobiegania ryzyku związanemu z klęskami żywiołowymi, gospodarowania wodami, ochrony przyrody i bioróżnorodności oraz ograniczania zanieczyszczeń w ramach </a:t>
                      </a:r>
                      <a:r>
                        <a:rPr lang="pl-PL" sz="1200" kern="100" dirty="0" err="1">
                          <a:effectLst/>
                        </a:rPr>
                        <a:t>Interreg</a:t>
                      </a:r>
                      <a:r>
                        <a:rPr lang="pl-PL" sz="1200" kern="100" dirty="0">
                          <a:effectLst/>
                        </a:rPr>
                        <a:t> NEXT Polska – Ukraina 2021-2027 oraz nowego Programu po roku 2027.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1901632956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(3)</a:t>
            </a:r>
          </a:p>
        </p:txBody>
      </p:sp>
      <p:pic>
        <p:nvPicPr>
          <p:cNvPr id="2" name="Obraz 1" descr="Ecorys - Jobs.ps">
            <a:extLst>
              <a:ext uri="{FF2B5EF4-FFF2-40B4-BE49-F238E27FC236}">
                <a16:creationId xmlns:a16="http://schemas.microsoft.com/office/drawing/2014/main" id="{7B78C106-DF27-D626-4F6B-702A0D74D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33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METODOLOGIA BADANIA</a:t>
            </a:r>
          </a:p>
        </p:txBody>
      </p:sp>
      <p:graphicFrame>
        <p:nvGraphicFramePr>
          <p:cNvPr id="5" name="Diagram 4" descr="Analizę desk research&#10;Badania CAWI/CATI&#10;Wywiady pogłębione &#10;Studia przypadków&#10;Metodę delficką&#10;Analizę sieci powiązań&#10;Kwerendę mediów&#10;Pomiar wskaźników rezultatu&#10;">
            <a:extLst>
              <a:ext uri="{FF2B5EF4-FFF2-40B4-BE49-F238E27FC236}">
                <a16:creationId xmlns:a16="http://schemas.microsoft.com/office/drawing/2014/main" id="{F37C6F73-774F-36EC-F2BB-C84EF91E7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462319"/>
              </p:ext>
            </p:extLst>
          </p:nvPr>
        </p:nvGraphicFramePr>
        <p:xfrm>
          <a:off x="906162" y="2012284"/>
          <a:ext cx="10379676" cy="38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0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02872"/>
              </p:ext>
            </p:extLst>
          </p:nvPr>
        </p:nvGraphicFramePr>
        <p:xfrm>
          <a:off x="172995" y="1842226"/>
          <a:ext cx="11738920" cy="317576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73716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2558438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2106516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2179410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820840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94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Zidentyfikowany problem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Wniosek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Rekomendacja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Sposób wdrożenia rekomendacji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Oczekiwany efekt wdrożenia rekomendacji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332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Potrzeba większego zaangażowania w projekty dzieci i młodzieży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Z badania wynika, iż w ramach realizowanych projektów warto położyć większy nacisk na wspólne działania (edukacyjne, integracyjne), skierowane do dzieci i młodzieży z uwagi na duży potencjał tej grupy społecznej do budowania w przyszłości współpracy w oparciu o wzajemne zrozumienie i otwartość, pozbawionej historycznych uprzedzeń. 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Zaleca się tworzenie dodatkowych zachęt do realizacji działań edukacyjnych i integracyjnych kierowanych do dzieci i młodzieży w ramach projektów realizowanych w priorytetach: Środowisko, Turystyka, Zdrowie, Dostępność. 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Premiowanie na etapie oceny wniosków projektów zakładających realizację działań edukacyjnych i integracyjnych skierowanych do dzieci i młodzieży. 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Większe zaangażowanie najmłodszego pokolenia w budowanie pozytywnych relacji transgranicznych oraz postaw opartych na wzajemnym szacunku i otwartości. 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174775884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(4)</a:t>
            </a:r>
          </a:p>
        </p:txBody>
      </p:sp>
      <p:pic>
        <p:nvPicPr>
          <p:cNvPr id="2" name="Obraz 1" descr="Ecorys - Jobs.ps">
            <a:extLst>
              <a:ext uri="{FF2B5EF4-FFF2-40B4-BE49-F238E27FC236}">
                <a16:creationId xmlns:a16="http://schemas.microsoft.com/office/drawing/2014/main" id="{7B78C106-DF27-D626-4F6B-702A0D74D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60511"/>
              </p:ext>
            </p:extLst>
          </p:nvPr>
        </p:nvGraphicFramePr>
        <p:xfrm>
          <a:off x="172995" y="1842226"/>
          <a:ext cx="11738920" cy="340404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73716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2558438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2106516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2179410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820840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94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Zidentyfikowany problem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Wniosek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Rekomendacja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Sposób wdrożenia rekomendacji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Oczekiwany efekt wdrożenia rekomendacji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Potrzeba wskazania możliwych rozwiązań dotyczących respektowania zasad horyzontalnych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W badaniu zaobserwowano trudności w rozumieniu zasad horyzontalnych, przede wszystkim zasady zrównoważonego rozwoju. Dotyczyło to głównie beneficjentów ukraińskich.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 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W perspektywie finansowej 2021-2027 zasadne będzie przeprowadzenie szkoleń nastawionych na prezentację sposobów możliwych rozwiązań w poszczególnych typach projektów, bądź opracowanie dokumentu zawierającego dobre praktyki w tym zakresie, co zostało również wskazane w poprzednim badaniu ewaluacyjnym programu.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Przeprowadzenie szkoleń dedykowanych beneficjentom polegających na zaprezentowaniu katalogu rozwiązań dotyczących realizacji zasad horyzontalnych w projektach.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Stworzenie podręcznika „dobrych praktyk” w zakresie możliwych rozwiązań realizujących zasady horyzontalne.</a:t>
                      </a:r>
                      <a:endParaRPr lang="pl-P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Lepsze zrozumienie znaczenia zasad horyzontalnych, podnoszenie świadomości beneficjentów. 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2703829821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(5)</a:t>
            </a:r>
          </a:p>
        </p:txBody>
      </p:sp>
      <p:pic>
        <p:nvPicPr>
          <p:cNvPr id="2" name="Obraz 1" descr="Ecorys - Jobs.ps">
            <a:extLst>
              <a:ext uri="{FF2B5EF4-FFF2-40B4-BE49-F238E27FC236}">
                <a16:creationId xmlns:a16="http://schemas.microsoft.com/office/drawing/2014/main" id="{7B78C106-DF27-D626-4F6B-702A0D74D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57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1EE2DAC-5BD1-AB7A-0904-96CD4D2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288E672-D27D-FC13-5F7E-519BF6247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677082"/>
              </p:ext>
            </p:extLst>
          </p:nvPr>
        </p:nvGraphicFramePr>
        <p:xfrm>
          <a:off x="172995" y="1842226"/>
          <a:ext cx="11738920" cy="427748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56951">
                  <a:extLst>
                    <a:ext uri="{9D8B030D-6E8A-4147-A177-3AD203B41FA5}">
                      <a16:colId xmlns:a16="http://schemas.microsoft.com/office/drawing/2014/main" val="1762701374"/>
                    </a:ext>
                  </a:extLst>
                </a:gridCol>
                <a:gridCol w="2496065">
                  <a:extLst>
                    <a:ext uri="{9D8B030D-6E8A-4147-A177-3AD203B41FA5}">
                      <a16:colId xmlns:a16="http://schemas.microsoft.com/office/drawing/2014/main" val="1409244758"/>
                    </a:ext>
                  </a:extLst>
                </a:gridCol>
                <a:gridCol w="1865870">
                  <a:extLst>
                    <a:ext uri="{9D8B030D-6E8A-4147-A177-3AD203B41FA5}">
                      <a16:colId xmlns:a16="http://schemas.microsoft.com/office/drawing/2014/main" val="2597455927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456079793"/>
                    </a:ext>
                  </a:extLst>
                </a:gridCol>
                <a:gridCol w="2063580">
                  <a:extLst>
                    <a:ext uri="{9D8B030D-6E8A-4147-A177-3AD203B41FA5}">
                      <a16:colId xmlns:a16="http://schemas.microsoft.com/office/drawing/2014/main" val="1169235810"/>
                    </a:ext>
                  </a:extLst>
                </a:gridCol>
              </a:tblGrid>
              <a:tr h="94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Zidentyfikowany problem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Wniosek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Rekomendacja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Sposób wdrożenia rekomendacji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Oczekiwany efekt wdrożenia rekomendacji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 anchor="ctr"/>
                </a:tc>
                <a:extLst>
                  <a:ext uri="{0D108BD9-81ED-4DB2-BD59-A6C34878D82A}">
                    <a16:rowId xmlns:a16="http://schemas.microsoft.com/office/drawing/2014/main" val="702652181"/>
                  </a:ext>
                </a:extLst>
              </a:tr>
              <a:tr h="14017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Potrzeba prowadzenia działań informacyjno-promocyjnych skierowanych do różnych grup odbiorców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Przeprowadzona ewaluacja pokazuje, że wysoka skuteczność działań informacyjno- promocyjnych związana była z prowadzeniem różnorodnych działań dedykowanych poszczególnym grupom docelowym. W przypadku działań skierowanych do wnioskodawców i beneficjentów najlepszy efekt przyniosły szkolenia i warsztaty, możliwość bezpośredniego kontaktu z pracownikami WST oraz strona internetowa.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 przypadku działań związanych z upowszechnianiem wiedzy o Programie wśród społeczeństwa, najbardziej skuteczne były spotkania otwarte oraz działania wymagające od uczestników aktywności (konkursy, quizy itp.).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Należy kontynuować działania podejmowane w perspektywie 2014-2020 w zakresie działań informacyjno-promocyjnych, w szczególności stosować szeroki wachlarz narzędzi komunikacyjnych dobrze dopasowanych do potrzeb odbiorców.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 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Na początku perspektywy łączenie wydarzeń służących podsumowaniu efektów projektów z lat 2014-2020 z informowaniem o nowych możliwościach wsparcia.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Utrzymywanie możliwości bezpośredniego kontaktu z przedstawicielami WST (mailowego, telefonicznego) oraz zapewnienie odpowiednich zasobów kadrowych w WST.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Utrzymywanie wysokiej użyteczności strony internetowej poprzez szybkie zamieszczanie informacji, publikowanie wszystkich potrzebnych materiałów (wytycznych, wzorów, regulaminów, poradników itd.).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Organizowanie szkoleń (przy braku przeciwwskazań - w formule online) oraz warsztatów (do każdorazowej decyzji odnośnie najbardziej skutecznej formy) dla wnioskodawców i beneficjentów.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Organizowanie wydarzeń (w tym wydarzeń rocznych) w formie otwartych spotkań dla mieszkańców z licznymi atrakcjami angażującymi uczestników (konkursy, gry miejskie, quizy, rywalizacja sportowa).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Utrzymanie wysokiej użyteczności działań informacyjno-promocyjnych.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Realizacja celów Strategii Komunikacji programu na lata 2021-2027.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3" marR="9113" marT="0" marB="0"/>
                </a:tc>
                <a:extLst>
                  <a:ext uri="{0D108BD9-81ED-4DB2-BD59-A6C34878D82A}">
                    <a16:rowId xmlns:a16="http://schemas.microsoft.com/office/drawing/2014/main" val="1742898333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8215F0B-50C7-C282-AE6A-D9FEABEB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WNIOSKI I REKOMENDACJE (6)</a:t>
            </a:r>
          </a:p>
        </p:txBody>
      </p:sp>
      <p:pic>
        <p:nvPicPr>
          <p:cNvPr id="2" name="Obraz 1" descr="Ecorys - Jobs.ps">
            <a:extLst>
              <a:ext uri="{FF2B5EF4-FFF2-40B4-BE49-F238E27FC236}">
                <a16:creationId xmlns:a16="http://schemas.microsoft.com/office/drawing/2014/main" id="{7B78C106-DF27-D626-4F6B-702A0D74D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745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F8E0520-0E59-5CCA-AD36-2470B4D6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12351"/>
            <a:ext cx="5535827" cy="12455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8F8AA459-0FED-E220-627E-EB49BBA3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7923"/>
            <a:ext cx="5535828" cy="55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2800" b="1" kern="100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DZIĘKUJEMY ZA UWAGĘ.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Ecorys - Jobs.ps">
            <a:extLst>
              <a:ext uri="{FF2B5EF4-FFF2-40B4-BE49-F238E27FC236}">
                <a16:creationId xmlns:a16="http://schemas.microsoft.com/office/drawing/2014/main" id="{D685222A-D044-37B5-FFDE-1A3437BAD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74" y="2559519"/>
            <a:ext cx="4466654" cy="156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50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LICZBA BENEFICJENTÓW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9C831E0-9298-32B0-AA73-2118F8061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51115"/>
              </p:ext>
            </p:extLst>
          </p:nvPr>
        </p:nvGraphicFramePr>
        <p:xfrm>
          <a:off x="1177251" y="2039813"/>
          <a:ext cx="9837497" cy="359343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72497">
                  <a:extLst>
                    <a:ext uri="{9D8B030D-6E8A-4147-A177-3AD203B41FA5}">
                      <a16:colId xmlns:a16="http://schemas.microsoft.com/office/drawing/2014/main" val="442427167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2278529988"/>
                    </a:ext>
                  </a:extLst>
                </a:gridCol>
                <a:gridCol w="1742303">
                  <a:extLst>
                    <a:ext uri="{9D8B030D-6E8A-4147-A177-3AD203B41FA5}">
                      <a16:colId xmlns:a16="http://schemas.microsoft.com/office/drawing/2014/main" val="1865130159"/>
                    </a:ext>
                  </a:extLst>
                </a:gridCol>
                <a:gridCol w="1977081">
                  <a:extLst>
                    <a:ext uri="{9D8B030D-6E8A-4147-A177-3AD203B41FA5}">
                      <a16:colId xmlns:a16="http://schemas.microsoft.com/office/drawing/2014/main" val="1970545596"/>
                    </a:ext>
                  </a:extLst>
                </a:gridCol>
                <a:gridCol w="1978600">
                  <a:extLst>
                    <a:ext uri="{9D8B030D-6E8A-4147-A177-3AD203B41FA5}">
                      <a16:colId xmlns:a16="http://schemas.microsoft.com/office/drawing/2014/main" val="2985988993"/>
                    </a:ext>
                  </a:extLst>
                </a:gridCol>
              </a:tblGrid>
              <a:tr h="1450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Kraj pochodzenia podmiotu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Liczba liderów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Liczba partnerów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Liczba projektów indywidualnych (bez partnerów)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Liczba podmiotów ogółem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7979723"/>
                  </a:ext>
                </a:extLst>
              </a:tr>
              <a:tr h="53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Polska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91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107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7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205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7006802"/>
                  </a:ext>
                </a:extLst>
              </a:tr>
              <a:tr h="53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Białoruś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17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60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-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77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4782389"/>
                  </a:ext>
                </a:extLst>
              </a:tr>
              <a:tr h="53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Ukraina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42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109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152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7250090"/>
                  </a:ext>
                </a:extLst>
              </a:tr>
              <a:tr h="53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Łącznie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150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276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>
                          <a:effectLst/>
                        </a:rPr>
                        <a:t>8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0" dirty="0">
                          <a:effectLst/>
                        </a:rPr>
                        <a:t>434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673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5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STRUKTURA PARTNERSTW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464C5B3-88D6-A037-3769-E7C03D6BD1EC}"/>
              </a:ext>
            </a:extLst>
          </p:cNvPr>
          <p:cNvSpPr txBox="1"/>
          <p:nvPr/>
        </p:nvSpPr>
        <p:spPr>
          <a:xfrm>
            <a:off x="432487" y="2002989"/>
            <a:ext cx="42507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śród partnerstw dominowały te złożone z lidera oraz jednego partnera – była to ponad połowa wszystkich partnerstw. Co czwarty projekt był realizowany w konsorcjum złożonym z lidera i 2 partnerów, zaś nieco ponad 8% – w konsorcjum złożonym z lidera i 3 partnerów. Większe konsorcja projektowe stanowiły rzadkość, chociaż realizowane były projekty, w których uczestniczyło – poza liderem – nawet 7-10 partnerów.</a:t>
            </a:r>
            <a:endParaRPr lang="pl-PL" dirty="0"/>
          </a:p>
        </p:txBody>
      </p:sp>
      <p:graphicFrame>
        <p:nvGraphicFramePr>
          <p:cNvPr id="9" name="Wykres 8" descr="Wykres 8. Struktura partnerstw projektowych w Programie z uwagi na wielkość konsorcjum projektowego  ">
            <a:extLst>
              <a:ext uri="{FF2B5EF4-FFF2-40B4-BE49-F238E27FC236}">
                <a16:creationId xmlns:a16="http://schemas.microsoft.com/office/drawing/2014/main" id="{5871CF9F-2A93-1B94-35AF-D39D862FA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932286"/>
              </p:ext>
            </p:extLst>
          </p:nvPr>
        </p:nvGraphicFramePr>
        <p:xfrm>
          <a:off x="4917990" y="1605223"/>
          <a:ext cx="6841524" cy="458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16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DOMINUJĄCE TYPY BENEFICNENTÓW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 descr="Polska&#10; Wspólnoty samorządowe&#10; Gminne samorządowe jednostki organizacyjne&#10;Białoruś&#10; Wspólnoty samorządowe&#10; Państwowe jednostki organizacyjne&#10;Ukraina&#10; Wspólnoty samorządowe&#10; Stowarzyszenia&#10;">
            <a:extLst>
              <a:ext uri="{FF2B5EF4-FFF2-40B4-BE49-F238E27FC236}">
                <a16:creationId xmlns:a16="http://schemas.microsoft.com/office/drawing/2014/main" id="{D29E4C3C-80B0-51CF-5741-71E35AB58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288385"/>
              </p:ext>
            </p:extLst>
          </p:nvPr>
        </p:nvGraphicFramePr>
        <p:xfrm>
          <a:off x="1765993" y="2371638"/>
          <a:ext cx="8533757" cy="310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23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BENEFICJENCI WG LOKALIZACJI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Mapa obszaru wsparcia, która zawiera liczbę beneficjentów według lokalizacji ich siedzib.">
            <a:extLst>
              <a:ext uri="{FF2B5EF4-FFF2-40B4-BE49-F238E27FC236}">
                <a16:creationId xmlns:a16="http://schemas.microsoft.com/office/drawing/2014/main" id="{19ED5E26-0440-484A-3364-203037B7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02" y="1605223"/>
            <a:ext cx="5649595" cy="47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REZULTATY PROJEKTÓW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2A4A40-1336-2EA7-3DF3-FE17E296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72147"/>
              </p:ext>
            </p:extLst>
          </p:nvPr>
        </p:nvGraphicFramePr>
        <p:xfrm>
          <a:off x="349408" y="2009866"/>
          <a:ext cx="11227241" cy="361387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837724">
                  <a:extLst>
                    <a:ext uri="{9D8B030D-6E8A-4147-A177-3AD203B41FA5}">
                      <a16:colId xmlns:a16="http://schemas.microsoft.com/office/drawing/2014/main" val="1560795851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1183199023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3116383105"/>
                    </a:ext>
                  </a:extLst>
                </a:gridCol>
              </a:tblGrid>
              <a:tr h="318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Wskaźnik produktu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Cel tematyczny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Stopień osiągnięcia wartości docelowej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66372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ulepszonych miejsc kulturowych, historycznych, turystycznych i przyrodniczych powstałych bezpośrednio w wyniku wsparcia Programu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Dziedzictwo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26,29%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206135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transgranicznych wydarzeń kulturalnych zorganizowanych przy wsparciu ENI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Dziedzictwo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34,95%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4172389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Liczba transgranicznych wydarzeń zorganizowanych przy wsparciu Programu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Dziedzictwo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48,00%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35916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Liczba promowanych i/lub chronionych obiektów przyrodniczych jako bezpośrednia konsekwencja wsparcia Programu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Dziedzictwo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46,38%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328515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osób uczestniczących w akcjach i działaniach podnoszących świadomość i promujących ochronę dziedzictwa przyrodniczego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Dziedzictwo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49,25%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54218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Całkowita długość nowo wybudowanych dróg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Dostępność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183,62%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14768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Całkowita długość przebudowanych lub zmodernizowanych dróg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Dostępność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81,09%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367343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powiatów korzystających z zmodernizowanych/ utworzonych usług transportowych i infrastruktury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Dostępność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70,00%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112021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Liczba partnerstw utworzonych w celu modernizacji/tworzenia przyjaznych środowisku systemów lub usług transportowych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Dostępność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85,71%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25084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Liczba partnerstw utworzonych w celu rozwoju ICT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Dostępność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100,00%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121097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Ludność objęta lepszą opieką zdrowotną jako bezpośrednia konsekwencja wsparcia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Bezpieczeństwo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60,16%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513363540"/>
                  </a:ext>
                </a:extLst>
              </a:tr>
              <a:tr h="27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>
                          <a:effectLst/>
                        </a:rPr>
                        <a:t>Ludność korzystająca z nowo utworzonych lub ulepszonych usług społecznych</a:t>
                      </a:r>
                      <a:endParaRPr lang="pl-PL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Bezpieczeństwo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106,88%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121151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Ludność korzystająca ze świadczeń ochrony przeciwpożarowej będących bezpośrednią konsekwencją wsparcia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Bezpieczeństwo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84,58%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722049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instytucji bezpieczeństwa współpracujących ponad granicami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Bezpieczeństwo</a:t>
                      </a:r>
                      <a:endParaRPr kumimoji="0" lang="pl-PL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152,94%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106809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Liczba przejść granicznych o zwiększonej przepustowości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Granice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43,75%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2104354042"/>
                  </a:ext>
                </a:extLst>
              </a:tr>
              <a:tr h="235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0" kern="100" dirty="0">
                          <a:effectLst/>
                        </a:rPr>
                        <a:t>Zwiększenie przepustowości osób na lądowych przejściach granicznych</a:t>
                      </a:r>
                      <a:endParaRPr lang="pl-PL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Granice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203,24%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5" marR="27495" marT="0" marB="0" anchor="ctr"/>
                </a:tc>
                <a:extLst>
                  <a:ext uri="{0D108BD9-81ED-4DB2-BD59-A6C34878D82A}">
                    <a16:rowId xmlns:a16="http://schemas.microsoft.com/office/drawing/2014/main" val="299613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8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INTENSYWNOŚĆ KONTAKTU MIĘDZY PARTNERAMI 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226FAFF-3B34-96D2-AE08-B18DFD53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561" y="2074985"/>
            <a:ext cx="12378039" cy="68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Wykres 7" descr="Wykres 18. Proszę podać, jak często w ramach projektu przed i po wybuchu konfliktu w Ukrainie (tj. przed i po 24.02.2022 r.) i zawieszeniu współpracy z Białorusią następowały kontakty pomiędzy Państwem a Państwa partnerami? Proszę podać liczbę kontaktów nawiązanych między Państwem średnio w skali miesiąca.">
            <a:extLst>
              <a:ext uri="{FF2B5EF4-FFF2-40B4-BE49-F238E27FC236}">
                <a16:creationId xmlns:a16="http://schemas.microsoft.com/office/drawing/2014/main" id="{9FCB981A-0394-9E02-B0A4-67D1C7169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421131"/>
              </p:ext>
            </p:extLst>
          </p:nvPr>
        </p:nvGraphicFramePr>
        <p:xfrm>
          <a:off x="1118241" y="1788386"/>
          <a:ext cx="9619781" cy="401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95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0AF62-0BEA-04AA-3FDF-FDABDB9E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2824"/>
            <a:ext cx="7216346" cy="1044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99470E-9380-E2C1-F1C6-F2CFECC4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216346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INTENSYWNOŚĆ KONTAKTU MIĘDZY PARTNERAMI </a:t>
            </a:r>
          </a:p>
        </p:txBody>
      </p:sp>
      <p:pic>
        <p:nvPicPr>
          <p:cNvPr id="6" name="Obraz 5" descr="Ecorys - Jobs.ps">
            <a:extLst>
              <a:ext uri="{FF2B5EF4-FFF2-40B4-BE49-F238E27FC236}">
                <a16:creationId xmlns:a16="http://schemas.microsoft.com/office/drawing/2014/main" id="{A3C9E46C-3F30-01D6-2A0D-FEEED6730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0" y="6104238"/>
            <a:ext cx="1793696" cy="6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E9609B3-ECB4-C051-9FFF-AD9208D6EA35}"/>
              </a:ext>
            </a:extLst>
          </p:cNvPr>
          <p:cNvSpPr txBox="1"/>
          <p:nvPr/>
        </p:nvSpPr>
        <p:spPr>
          <a:xfrm>
            <a:off x="144636" y="1801662"/>
            <a:ext cx="7645349" cy="206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7370" marR="547370" algn="l">
              <a:lnSpc>
                <a:spcPct val="115000"/>
              </a:lnSpc>
              <a:spcAft>
                <a:spcPts val="600"/>
              </a:spcAft>
            </a:pPr>
            <a:r>
              <a:rPr lang="pl-PL" sz="1800" i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pandemii prawie trzyletni wydarzył się przed wybuchem wojny na Ukrainie i przed momentem ogłoszenia, że te programy są z udziałem Rosji i Białorusi zawieszone. Na pewno miał wpływ na sposób komunikowania się partnerów i opóźnił realizację pewnych zamierzeń (…)</a:t>
            </a:r>
            <a:r>
              <a:rPr lang="pl-PL" i="1" kern="1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i="1" kern="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lang="pl-PL" sz="1800" i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Indywidualny wywiad pogłębiony.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42E22E9-79DC-988D-F0ED-1AA72B48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4102431"/>
            <a:ext cx="7455877" cy="20018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badania ilościowego beneficjentów i partnerów zapytano o to, czy liczba spotkań pomiędzy beneficjentem wiodącym a partnerami była w ich odczuciu wystarczająca dla prawidłowej realizacji projektu. W tym względzie zauważalny jest pewien niedosyt, bowiem o ile przed wybuchem konfliktu wykazywano relatywnie duży stopień zadowolenia (średnia ocena 8,14 w skali 1-10), o tyle po wybuchu konfliktu stopień ten jest raczej przeciętny (średnia ocena 5,63 w skali 1-10).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B38219-427C-ABAD-F16D-708BE0A8B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958323"/>
              </p:ext>
            </p:extLst>
          </p:nvPr>
        </p:nvGraphicFramePr>
        <p:xfrm>
          <a:off x="8925510" y="319332"/>
          <a:ext cx="2748480" cy="354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3099727-FB01-3D1C-94CC-6776FE48E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26046"/>
              </p:ext>
            </p:extLst>
          </p:nvPr>
        </p:nvGraphicFramePr>
        <p:xfrm>
          <a:off x="8925510" y="2811086"/>
          <a:ext cx="2748480" cy="354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085926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2155</Words>
  <Application>Microsoft Office PowerPoint</Application>
  <PresentationFormat>Panoramiczny</PresentationFormat>
  <Paragraphs>221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Bahnschrift</vt:lpstr>
      <vt:lpstr>Calibri</vt:lpstr>
      <vt:lpstr>Calibri Light</vt:lpstr>
      <vt:lpstr>Symbol</vt:lpstr>
      <vt:lpstr>Motyw pakietu Office</vt:lpstr>
      <vt:lpstr>EWALUACJA WPŁYWU  PROGRAMU WSPÓŁPRACY TRANSGRANICZNEJ POLSKA-BIAŁORUŚ-UKRAINA 2014-2020  NA OBSZAR WSPARCIA</vt:lpstr>
      <vt:lpstr>METODOLOGIA BADANIA</vt:lpstr>
      <vt:lpstr>LICZBA BENEFICJENTÓW</vt:lpstr>
      <vt:lpstr>STRUKTURA PARTNERSTW</vt:lpstr>
      <vt:lpstr>DOMINUJĄCE TYPY BENEFICNENTÓW</vt:lpstr>
      <vt:lpstr>BENEFICJENCI WG LOKALIZACJI</vt:lpstr>
      <vt:lpstr>REZULTATY PROJEKTÓW</vt:lpstr>
      <vt:lpstr>INTENSYWNOŚĆ KONTAKTU MIĘDZY PARTNERAMI </vt:lpstr>
      <vt:lpstr>INTENSYWNOŚĆ KONTAKTU MIĘDZY PARTNERAMI </vt:lpstr>
      <vt:lpstr>ZADOWOLENIE ZE WSPÓŁPRACY Z PARTNERAMI </vt:lpstr>
      <vt:lpstr>DALSZE PLANY PROJEKTOWE</vt:lpstr>
      <vt:lpstr>CZYNNIKI DECYDUJĄCE O SKŁADZIE PARTNERSTWA</vt:lpstr>
      <vt:lpstr>TRWAŁOŚĆ EFEKTÓW PROJEKTÓW</vt:lpstr>
      <vt:lpstr>KOMPLEMENTARNOŚĆ PROJEKTÓW</vt:lpstr>
      <vt:lpstr>ZASADY HORYZONTALNE</vt:lpstr>
      <vt:lpstr>Prezentacja programu PowerPoint</vt:lpstr>
      <vt:lpstr>WNIOSKI I REKOMENDACJE (1)</vt:lpstr>
      <vt:lpstr>WNIOSKI I REKOMENDACJE (2)</vt:lpstr>
      <vt:lpstr>WNIOSKI I REKOMENDACJE (3)</vt:lpstr>
      <vt:lpstr>WNIOSKI I REKOMENDACJE (4)</vt:lpstr>
      <vt:lpstr>WNIOSKI I REKOMENDACJE (5)</vt:lpstr>
      <vt:lpstr>WNIOSKI I REKOMENDACJE (6)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WPŁYWU  PROGRAMU WSPÓŁPRACY TRANSGRANICZNEJ POLSKA-BIAŁORUŚ-UKRAINA 2014-2020  NA OBSZAR WSPARCIA</dc:title>
  <dc:creator>Beata Belica</dc:creator>
  <cp:lastModifiedBy>Beata Belica</cp:lastModifiedBy>
  <cp:revision>4</cp:revision>
  <dcterms:created xsi:type="dcterms:W3CDTF">2023-12-29T09:33:33Z</dcterms:created>
  <dcterms:modified xsi:type="dcterms:W3CDTF">2024-01-09T07:46:52Z</dcterms:modified>
</cp:coreProperties>
</file>